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1"/>
  </p:notesMasterIdLst>
  <p:handoutMasterIdLst>
    <p:handoutMasterId r:id="rId42"/>
  </p:handoutMasterIdLst>
  <p:sldIdLst>
    <p:sldId id="256" r:id="rId2"/>
    <p:sldId id="773" r:id="rId3"/>
    <p:sldId id="735" r:id="rId4"/>
    <p:sldId id="741" r:id="rId5"/>
    <p:sldId id="753" r:id="rId6"/>
    <p:sldId id="754" r:id="rId7"/>
    <p:sldId id="759" r:id="rId8"/>
    <p:sldId id="760" r:id="rId9"/>
    <p:sldId id="752" r:id="rId10"/>
    <p:sldId id="755" r:id="rId11"/>
    <p:sldId id="756" r:id="rId12"/>
    <p:sldId id="757" r:id="rId13"/>
    <p:sldId id="758" r:id="rId14"/>
    <p:sldId id="764" r:id="rId15"/>
    <p:sldId id="765" r:id="rId16"/>
    <p:sldId id="770" r:id="rId17"/>
    <p:sldId id="766" r:id="rId18"/>
    <p:sldId id="769" r:id="rId19"/>
    <p:sldId id="767" r:id="rId20"/>
    <p:sldId id="778" r:id="rId21"/>
    <p:sldId id="780" r:id="rId22"/>
    <p:sldId id="781" r:id="rId23"/>
    <p:sldId id="699" r:id="rId24"/>
    <p:sldId id="743" r:id="rId25"/>
    <p:sldId id="744" r:id="rId26"/>
    <p:sldId id="746" r:id="rId27"/>
    <p:sldId id="747" r:id="rId28"/>
    <p:sldId id="750" r:id="rId29"/>
    <p:sldId id="771" r:id="rId30"/>
    <p:sldId id="772" r:id="rId31"/>
    <p:sldId id="774" r:id="rId32"/>
    <p:sldId id="775" r:id="rId33"/>
    <p:sldId id="776" r:id="rId34"/>
    <p:sldId id="782" r:id="rId35"/>
    <p:sldId id="777" r:id="rId36"/>
    <p:sldId id="779" r:id="rId37"/>
    <p:sldId id="761" r:id="rId38"/>
    <p:sldId id="762" r:id="rId39"/>
    <p:sldId id="763" r:id="rId40"/>
  </p:sldIdLst>
  <p:sldSz cx="12192000" cy="6858000"/>
  <p:notesSz cx="6802438" cy="9934575"/>
  <p:custDataLst>
    <p:tags r:id="rId43"/>
  </p:custDataLst>
  <p:defaultTextStyle>
    <a:defPPr>
      <a:defRPr lang="ko-KR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-Ho Cho" initials="YHCHO" lastIdx="1" clrIdx="0">
    <p:extLst>
      <p:ext uri="{19B8F6BF-5375-455C-9EA6-DF929625EA0E}">
        <p15:presenceInfo xmlns:p15="http://schemas.microsoft.com/office/powerpoint/2012/main" userId="Yong-Ho C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5D"/>
    <a:srgbClr val="0000FF"/>
    <a:srgbClr val="3366FF"/>
    <a:srgbClr val="81BB59"/>
    <a:srgbClr val="95C674"/>
    <a:srgbClr val="8BB8E1"/>
    <a:srgbClr val="FFFF00"/>
    <a:srgbClr val="6666FF"/>
    <a:srgbClr val="66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899" autoAdjust="0"/>
  </p:normalViewPr>
  <p:slideViewPr>
    <p:cSldViewPr>
      <p:cViewPr varScale="1">
        <p:scale>
          <a:sx n="104" d="100"/>
          <a:sy n="104" d="100"/>
        </p:scale>
        <p:origin x="144" y="348"/>
      </p:cViewPr>
      <p:guideLst>
        <p:guide orient="horz" pos="431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701" y="-92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2947989" cy="497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2" rIns="91431" bIns="45712" numCol="1" anchor="t" anchorCtr="0" compatLnSpc="1">
            <a:prstTxWarp prst="textNoShape">
              <a:avLst/>
            </a:prstTxWarp>
          </a:bodyPr>
          <a:lstStyle>
            <a:lvl1pPr algn="l" latinLnBrk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59" y="9"/>
            <a:ext cx="2947989" cy="497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2" rIns="91431" bIns="45712" numCol="1" anchor="t" anchorCtr="0" compatLnSpc="1">
            <a:prstTxWarp prst="textNoShape">
              <a:avLst/>
            </a:prstTxWarp>
          </a:bodyPr>
          <a:lstStyle>
            <a:lvl1pPr algn="r" latinLnBrk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59" y="9435849"/>
            <a:ext cx="2947989" cy="49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2" rIns="91431" bIns="45712" numCol="1" anchor="b" anchorCtr="0" compatLnSpc="1">
            <a:prstTxWarp prst="textNoShape">
              <a:avLst/>
            </a:prstTxWarp>
          </a:bodyPr>
          <a:lstStyle>
            <a:lvl1pPr algn="r" latinLnBrk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105280C-0CF3-4830-A688-E5542E2C4A6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2"/>
          </p:nvPr>
        </p:nvSpPr>
        <p:spPr>
          <a:xfrm>
            <a:off x="3" y="9436340"/>
            <a:ext cx="2948199" cy="496649"/>
          </a:xfrm>
          <a:prstGeom prst="rect">
            <a:avLst/>
          </a:prstGeom>
        </p:spPr>
        <p:txBody>
          <a:bodyPr vert="horz" lIns="91376" tIns="45688" rIns="91376" bIns="4568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205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2947989" cy="497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2" rIns="91431" bIns="45712" numCol="1" anchor="t" anchorCtr="0" compatLnSpc="1">
            <a:prstTxWarp prst="textNoShape">
              <a:avLst/>
            </a:prstTxWarp>
          </a:bodyPr>
          <a:lstStyle>
            <a:lvl1pPr algn="l" latinLnBrk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59" y="9"/>
            <a:ext cx="2947989" cy="497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2" rIns="91431" bIns="45712" numCol="1" anchor="t" anchorCtr="0" compatLnSpc="1">
            <a:prstTxWarp prst="textNoShape">
              <a:avLst/>
            </a:prstTxWarp>
          </a:bodyPr>
          <a:lstStyle>
            <a:lvl1pPr algn="r" latinLnBrk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44538"/>
            <a:ext cx="6624638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43" y="4720323"/>
            <a:ext cx="5441950" cy="446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2" rIns="91431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435849"/>
            <a:ext cx="2947989" cy="49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2" rIns="91431" bIns="45712" numCol="1" anchor="b" anchorCtr="0" compatLnSpc="1">
            <a:prstTxWarp prst="textNoShape">
              <a:avLst/>
            </a:prstTxWarp>
          </a:bodyPr>
          <a:lstStyle>
            <a:lvl1pPr algn="l" latinLnBrk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59" y="9435849"/>
            <a:ext cx="2947989" cy="49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2" rIns="91431" bIns="45712" numCol="1" anchor="b" anchorCtr="0" compatLnSpc="1">
            <a:prstTxWarp prst="textNoShape">
              <a:avLst/>
            </a:prstTxWarp>
          </a:bodyPr>
          <a:lstStyle>
            <a:lvl1pPr algn="r" latinLnBrk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599A5C5-33BD-47BE-89AD-B9A4DF2D8CD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1980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09FADA-0645-427F-9414-4A192AC5FE67}" type="slidenum">
              <a:rPr lang="en-US" altLang="ko-KR" smtClean="0"/>
              <a:pPr/>
              <a:t>1</a:t>
            </a:fld>
            <a:endParaRPr lang="en-US" altLang="ko-KR" dirty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26225" cy="372745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079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-1" y="6545858"/>
            <a:ext cx="12191999" cy="320209"/>
          </a:xfrm>
          <a:prstGeom prst="rect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5" name="직사각형 4"/>
          <p:cNvSpPr/>
          <p:nvPr userDrawn="1"/>
        </p:nvSpPr>
        <p:spPr>
          <a:xfrm>
            <a:off x="1206500" y="2348881"/>
            <a:ext cx="9753600" cy="1810793"/>
          </a:xfrm>
          <a:prstGeom prst="rect">
            <a:avLst/>
          </a:prstGeom>
          <a:noFill/>
          <a:ln w="6350" cap="rnd" cmpd="sng" algn="ctr">
            <a:solidFill>
              <a:srgbClr val="727CA3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6" name="직사각형 5"/>
          <p:cNvSpPr/>
          <p:nvPr userDrawn="1"/>
        </p:nvSpPr>
        <p:spPr>
          <a:xfrm>
            <a:off x="1219200" y="1484784"/>
            <a:ext cx="9753600" cy="685800"/>
          </a:xfrm>
          <a:prstGeom prst="rect">
            <a:avLst/>
          </a:prstGeom>
          <a:noFill/>
          <a:ln w="6350" cap="rnd" cmpd="sng" algn="ctr">
            <a:solidFill>
              <a:srgbClr val="9FB8C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7" name="직사각형 6"/>
          <p:cNvSpPr/>
          <p:nvPr userDrawn="1"/>
        </p:nvSpPr>
        <p:spPr>
          <a:xfrm>
            <a:off x="1206500" y="2348881"/>
            <a:ext cx="304800" cy="1810793"/>
          </a:xfrm>
          <a:prstGeom prst="rect">
            <a:avLst/>
          </a:prstGeom>
          <a:solidFill>
            <a:srgbClr val="727CA3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8" name="직사각형 7"/>
          <p:cNvSpPr/>
          <p:nvPr userDrawn="1"/>
        </p:nvSpPr>
        <p:spPr>
          <a:xfrm>
            <a:off x="1219200" y="1484784"/>
            <a:ext cx="304800" cy="685800"/>
          </a:xfrm>
          <a:prstGeom prst="rect">
            <a:avLst/>
          </a:prstGeom>
          <a:solidFill>
            <a:srgbClr val="9FB8CD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9" name="Line 31"/>
          <p:cNvSpPr>
            <a:spLocks noChangeShapeType="1"/>
          </p:cNvSpPr>
          <p:nvPr userDrawn="1"/>
        </p:nvSpPr>
        <p:spPr bwMode="auto">
          <a:xfrm>
            <a:off x="1001185" y="4283399"/>
            <a:ext cx="11095567" cy="3175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10" name="Line 33"/>
          <p:cNvSpPr>
            <a:spLocks noChangeShapeType="1"/>
          </p:cNvSpPr>
          <p:nvPr userDrawn="1"/>
        </p:nvSpPr>
        <p:spPr bwMode="auto">
          <a:xfrm flipV="1">
            <a:off x="11334751" y="3068960"/>
            <a:ext cx="0" cy="1506538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13" name="직사각형 12"/>
          <p:cNvSpPr/>
          <p:nvPr userDrawn="1"/>
        </p:nvSpPr>
        <p:spPr bwMode="auto">
          <a:xfrm>
            <a:off x="0" y="1"/>
            <a:ext cx="12192000" cy="269999"/>
          </a:xfrm>
          <a:prstGeom prst="rect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15" name="직사각형 14"/>
          <p:cNvSpPr/>
          <p:nvPr userDrawn="1"/>
        </p:nvSpPr>
        <p:spPr bwMode="auto">
          <a:xfrm>
            <a:off x="190500" y="857250"/>
            <a:ext cx="239184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 bwMode="auto">
          <a:xfrm>
            <a:off x="522818" y="857250"/>
            <a:ext cx="239183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 bwMode="auto">
          <a:xfrm>
            <a:off x="522818" y="1106489"/>
            <a:ext cx="239183" cy="179387"/>
          </a:xfrm>
          <a:prstGeom prst="rect">
            <a:avLst/>
          </a:prstGeom>
          <a:solidFill>
            <a:srgbClr val="0099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 bwMode="auto">
          <a:xfrm>
            <a:off x="190500" y="1106489"/>
            <a:ext cx="239184" cy="179387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19" name="직사각형 18"/>
          <p:cNvSpPr/>
          <p:nvPr userDrawn="1"/>
        </p:nvSpPr>
        <p:spPr bwMode="auto">
          <a:xfrm>
            <a:off x="857251" y="857250"/>
            <a:ext cx="239183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 bwMode="auto">
          <a:xfrm>
            <a:off x="1189567" y="857250"/>
            <a:ext cx="239184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1" name="직사각형 20"/>
          <p:cNvSpPr/>
          <p:nvPr userDrawn="1"/>
        </p:nvSpPr>
        <p:spPr bwMode="auto">
          <a:xfrm>
            <a:off x="1189567" y="1106489"/>
            <a:ext cx="239184" cy="179387"/>
          </a:xfrm>
          <a:prstGeom prst="rect">
            <a:avLst/>
          </a:prstGeom>
          <a:solidFill>
            <a:srgbClr val="0099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 bwMode="auto">
          <a:xfrm>
            <a:off x="857251" y="1106489"/>
            <a:ext cx="239183" cy="179387"/>
          </a:xfrm>
          <a:prstGeom prst="rect">
            <a:avLst/>
          </a:prstGeom>
          <a:solidFill>
            <a:srgbClr val="0099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 bwMode="auto">
          <a:xfrm>
            <a:off x="190500" y="1357314"/>
            <a:ext cx="239184" cy="179387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 bwMode="auto">
          <a:xfrm>
            <a:off x="522818" y="1357314"/>
            <a:ext cx="239183" cy="179387"/>
          </a:xfrm>
          <a:prstGeom prst="rect">
            <a:avLst/>
          </a:prstGeom>
          <a:solidFill>
            <a:srgbClr val="0099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5" name="직사각형 24"/>
          <p:cNvSpPr/>
          <p:nvPr userDrawn="1"/>
        </p:nvSpPr>
        <p:spPr bwMode="auto">
          <a:xfrm>
            <a:off x="522818" y="1606550"/>
            <a:ext cx="239183" cy="179388"/>
          </a:xfrm>
          <a:prstGeom prst="rect">
            <a:avLst/>
          </a:prstGeom>
          <a:solidFill>
            <a:srgbClr val="0099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6" name="직사각형 25"/>
          <p:cNvSpPr/>
          <p:nvPr userDrawn="1"/>
        </p:nvSpPr>
        <p:spPr bwMode="auto">
          <a:xfrm>
            <a:off x="190500" y="1606550"/>
            <a:ext cx="239184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7" name="직사각형 26"/>
          <p:cNvSpPr/>
          <p:nvPr userDrawn="1"/>
        </p:nvSpPr>
        <p:spPr bwMode="auto">
          <a:xfrm>
            <a:off x="1524000" y="857250"/>
            <a:ext cx="239184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8" name="직사각형 27"/>
          <p:cNvSpPr/>
          <p:nvPr userDrawn="1"/>
        </p:nvSpPr>
        <p:spPr bwMode="auto">
          <a:xfrm>
            <a:off x="1856318" y="857250"/>
            <a:ext cx="239183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29" name="직사각형 28"/>
          <p:cNvSpPr/>
          <p:nvPr userDrawn="1"/>
        </p:nvSpPr>
        <p:spPr bwMode="auto">
          <a:xfrm>
            <a:off x="1856318" y="1106489"/>
            <a:ext cx="239183" cy="179387"/>
          </a:xfrm>
          <a:prstGeom prst="rect">
            <a:avLst/>
          </a:prstGeom>
          <a:solidFill>
            <a:srgbClr val="0099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30" name="직사각형 29"/>
          <p:cNvSpPr/>
          <p:nvPr userDrawn="1"/>
        </p:nvSpPr>
        <p:spPr bwMode="auto">
          <a:xfrm>
            <a:off x="1524000" y="1106489"/>
            <a:ext cx="239184" cy="179387"/>
          </a:xfrm>
          <a:prstGeom prst="rect">
            <a:avLst/>
          </a:prstGeom>
          <a:solidFill>
            <a:srgbClr val="0099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2190751" y="857250"/>
            <a:ext cx="239183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32" name="직사각형 31"/>
          <p:cNvSpPr/>
          <p:nvPr userDrawn="1"/>
        </p:nvSpPr>
        <p:spPr bwMode="auto">
          <a:xfrm>
            <a:off x="2523067" y="857250"/>
            <a:ext cx="239184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33" name="직사각형 32"/>
          <p:cNvSpPr/>
          <p:nvPr userDrawn="1"/>
        </p:nvSpPr>
        <p:spPr bwMode="auto">
          <a:xfrm>
            <a:off x="2190751" y="1106489"/>
            <a:ext cx="239183" cy="179387"/>
          </a:xfrm>
          <a:prstGeom prst="rect">
            <a:avLst/>
          </a:prstGeom>
          <a:solidFill>
            <a:srgbClr val="0099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34" name="직사각형 33"/>
          <p:cNvSpPr/>
          <p:nvPr userDrawn="1"/>
        </p:nvSpPr>
        <p:spPr bwMode="auto">
          <a:xfrm>
            <a:off x="190500" y="1851025"/>
            <a:ext cx="239184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7065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47595" y="4437113"/>
            <a:ext cx="8534400" cy="1021671"/>
          </a:xfrm>
        </p:spPr>
        <p:txBody>
          <a:bodyPr/>
          <a:lstStyle>
            <a:lvl1pPr marL="0" indent="0" algn="r">
              <a:lnSpc>
                <a:spcPct val="150000"/>
              </a:lnSpc>
              <a:buFont typeface="Webdings" pitchFamily="18" charset="2"/>
              <a:buNone/>
              <a:defRPr sz="2000" b="0">
                <a:solidFill>
                  <a:srgbClr val="2C588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2" name="제목 7"/>
          <p:cNvSpPr>
            <a:spLocks noGrp="1"/>
          </p:cNvSpPr>
          <p:nvPr>
            <p:ph type="ctrTitle"/>
          </p:nvPr>
        </p:nvSpPr>
        <p:spPr>
          <a:xfrm>
            <a:off x="1523999" y="2420888"/>
            <a:ext cx="9436100" cy="1727568"/>
          </a:xfrm>
        </p:spPr>
        <p:txBody>
          <a:bodyPr/>
          <a:lstStyle>
            <a:lvl1pPr algn="r"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5" name="Rectangle 7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4819648" y="6534642"/>
            <a:ext cx="2844800" cy="32186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1">
              <a:defRPr kumimoji="1" sz="1400">
                <a:solidFill>
                  <a:schemeClr val="bg1"/>
                </a:solidFill>
                <a:latin typeface="+mn-ea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7" name="직사각형 36"/>
          <p:cNvSpPr/>
          <p:nvPr userDrawn="1"/>
        </p:nvSpPr>
        <p:spPr bwMode="auto">
          <a:xfrm>
            <a:off x="0" y="6545858"/>
            <a:ext cx="3023659" cy="320209"/>
          </a:xfrm>
          <a:prstGeom prst="rect">
            <a:avLst/>
          </a:prstGeom>
          <a:solidFill>
            <a:srgbClr val="0099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39" name="Line 31"/>
          <p:cNvSpPr>
            <a:spLocks noChangeShapeType="1"/>
          </p:cNvSpPr>
          <p:nvPr userDrawn="1"/>
        </p:nvSpPr>
        <p:spPr bwMode="auto">
          <a:xfrm>
            <a:off x="4848" y="6535639"/>
            <a:ext cx="12192000" cy="3178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3B68AC-717C-46F0-A810-AD503BE4941B}"/>
              </a:ext>
            </a:extLst>
          </p:cNvPr>
          <p:cNvSpPr txBox="1"/>
          <p:nvPr userDrawn="1"/>
        </p:nvSpPr>
        <p:spPr>
          <a:xfrm>
            <a:off x="9909834" y="6519446"/>
            <a:ext cx="2269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HOSEO University</a:t>
            </a:r>
            <a:endParaRPr lang="ko-KR" altLang="en-US" sz="1600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31371" y="1000800"/>
            <a:ext cx="11329259" cy="5472608"/>
          </a:xfrm>
        </p:spPr>
        <p:txBody>
          <a:bodyPr/>
          <a:lstStyle>
            <a:lvl1pPr>
              <a:defRPr kumimoji="1" lang="ko-KR" altLang="en-US" sz="2400" b="1" dirty="0" smtClean="0">
                <a:solidFill>
                  <a:srgbClr val="000099"/>
                </a:solidFill>
                <a:latin typeface="Candara" panose="020E0502030303020204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defRPr sz="2200"/>
            </a:lvl2pPr>
            <a:lvl3pPr>
              <a:defRPr sz="18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593252" y="648944"/>
            <a:ext cx="281517" cy="720000"/>
          </a:xfrm>
          <a:prstGeom prst="rect">
            <a:avLst/>
          </a:prstGeom>
          <a:solidFill>
            <a:srgbClr val="9FB8CD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8" name="Line 31"/>
          <p:cNvSpPr>
            <a:spLocks noChangeShapeType="1"/>
          </p:cNvSpPr>
          <p:nvPr userDrawn="1"/>
        </p:nvSpPr>
        <p:spPr bwMode="auto">
          <a:xfrm>
            <a:off x="871874" y="1476031"/>
            <a:ext cx="10869277" cy="0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9" name="Line 33"/>
          <p:cNvSpPr>
            <a:spLocks noChangeShapeType="1"/>
          </p:cNvSpPr>
          <p:nvPr userDrawn="1"/>
        </p:nvSpPr>
        <p:spPr bwMode="auto">
          <a:xfrm flipH="1" flipV="1">
            <a:off x="1396807" y="1147419"/>
            <a:ext cx="0" cy="1357312"/>
          </a:xfrm>
          <a:prstGeom prst="line">
            <a:avLst/>
          </a:prstGeom>
          <a:noFill/>
          <a:ln w="25400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539556" y="826745"/>
            <a:ext cx="239184" cy="179387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 bwMode="auto">
          <a:xfrm>
            <a:off x="871874" y="826745"/>
            <a:ext cx="239183" cy="179387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871874" y="1075981"/>
            <a:ext cx="239183" cy="179388"/>
          </a:xfrm>
          <a:prstGeom prst="rect">
            <a:avLst/>
          </a:prstGeom>
          <a:solidFill>
            <a:srgbClr val="0099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 bwMode="auto">
          <a:xfrm>
            <a:off x="539556" y="1075981"/>
            <a:ext cx="239184" cy="179388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 dirty="0">
              <a:solidFill>
                <a:srgbClr val="336699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1583501" y="1575726"/>
            <a:ext cx="9889097" cy="4513034"/>
          </a:xfrm>
          <a:ln>
            <a:solidFill>
              <a:srgbClr val="003366"/>
            </a:solidFill>
          </a:ln>
        </p:spPr>
        <p:txBody>
          <a:bodyPr/>
          <a:lstStyle>
            <a:lvl1pPr marL="457200" indent="-457200">
              <a:buClr>
                <a:srgbClr val="008080"/>
              </a:buClr>
              <a:buFont typeface="+mj-lt"/>
              <a:buAutoNum type="arabicPeriod"/>
              <a:defRPr kumimoji="1" lang="ko-KR" altLang="en-US" sz="2400" b="1" dirty="0" smtClean="0">
                <a:solidFill>
                  <a:srgbClr val="000099"/>
                </a:solidFill>
                <a:latin typeface="Candara" panose="020E0502030303020204" pitchFamily="34" charset="0"/>
                <a:ea typeface="맑은 고딕" pitchFamily="50" charset="-127"/>
                <a:cs typeface="Times New Roman" pitchFamily="18" charset="0"/>
              </a:defRPr>
            </a:lvl1pPr>
            <a:lvl2pPr marL="914400" indent="-457200">
              <a:buSzPct val="100000"/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9" name="제목 18"/>
          <p:cNvSpPr>
            <a:spLocks noGrp="1"/>
          </p:cNvSpPr>
          <p:nvPr>
            <p:ph type="title" hasCustomPrompt="1"/>
          </p:nvPr>
        </p:nvSpPr>
        <p:spPr>
          <a:xfrm>
            <a:off x="1583500" y="637812"/>
            <a:ext cx="9889099" cy="734400"/>
          </a:xfrm>
          <a:ln>
            <a:solidFill>
              <a:srgbClr val="003366"/>
            </a:solidFill>
          </a:ln>
        </p:spPr>
        <p:txBody>
          <a:bodyPr anchor="ctr"/>
          <a:lstStyle>
            <a:lvl1pPr>
              <a:buNone/>
              <a:defRPr sz="3200"/>
            </a:lvl1pPr>
          </a:lstStyle>
          <a:p>
            <a:r>
              <a:rPr lang="ko-KR" altLang="en-US" dirty="0"/>
              <a:t>  마스터 제목 스타일 편집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EE19C9-27D0-4638-BAA4-28F98339539D}"/>
              </a:ext>
            </a:extLst>
          </p:cNvPr>
          <p:cNvSpPr/>
          <p:nvPr userDrawn="1"/>
        </p:nvSpPr>
        <p:spPr bwMode="auto">
          <a:xfrm>
            <a:off x="1007435" y="6534487"/>
            <a:ext cx="11184565" cy="331579"/>
          </a:xfrm>
          <a:prstGeom prst="rect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61849E-81D6-4A78-B2F8-77B829E9DA82}"/>
              </a:ext>
            </a:extLst>
          </p:cNvPr>
          <p:cNvSpPr/>
          <p:nvPr userDrawn="1"/>
        </p:nvSpPr>
        <p:spPr bwMode="auto">
          <a:xfrm>
            <a:off x="0" y="6534001"/>
            <a:ext cx="2639616" cy="331579"/>
          </a:xfrm>
          <a:prstGeom prst="rect">
            <a:avLst/>
          </a:prstGeom>
          <a:solidFill>
            <a:srgbClr val="0099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A4C62BFC-85A7-45ED-8AD2-5DC6DE9AC2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519936" y="6525345"/>
            <a:ext cx="1151467" cy="340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1">
              <a:defRPr/>
            </a:pPr>
            <a:fld id="{EA2ED0F3-0508-438F-832B-877BDF2E82E7}" type="slidenum">
              <a:rPr kumimoji="1" lang="en-US" altLang="ko-KR" sz="1600">
                <a:solidFill>
                  <a:schemeClr val="bg1">
                    <a:lumMod val="95000"/>
                  </a:schemeClr>
                </a:solidFill>
                <a:latin typeface="Lucida Sans" pitchFamily="34" charset="0"/>
              </a:rPr>
              <a:pPr algn="ctr" latinLnBrk="1">
                <a:defRPr/>
              </a:pPr>
              <a:t>‹#›</a:t>
            </a:fld>
            <a:endParaRPr kumimoji="1" lang="en-US" altLang="ko-KR" sz="1600" dirty="0">
              <a:solidFill>
                <a:schemeClr val="bg1">
                  <a:lumMod val="95000"/>
                </a:schemeClr>
              </a:solidFill>
              <a:latin typeface="Lucida Sans" pitchFamily="34" charset="0"/>
            </a:endParaRPr>
          </a:p>
        </p:txBody>
      </p:sp>
      <p:sp>
        <p:nvSpPr>
          <p:cNvPr id="25" name="Line 31">
            <a:extLst>
              <a:ext uri="{FF2B5EF4-FFF2-40B4-BE49-F238E27FC236}">
                <a16:creationId xmlns:a16="http://schemas.microsoft.com/office/drawing/2014/main" id="{31D32F6D-D3F4-41B4-8BF4-B7598685AE0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007435" y="6534487"/>
            <a:ext cx="11190661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5601A1-D9D9-42CD-A362-FD2E14156EBD}"/>
              </a:ext>
            </a:extLst>
          </p:cNvPr>
          <p:cNvSpPr txBox="1"/>
          <p:nvPr userDrawn="1"/>
        </p:nvSpPr>
        <p:spPr>
          <a:xfrm>
            <a:off x="9909834" y="6519446"/>
            <a:ext cx="2269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HOSEO University</a:t>
            </a:r>
            <a:endParaRPr lang="ko-KR" altLang="en-US" sz="1600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2EB5C6-5969-4B8D-8138-A992CE5B7391}"/>
              </a:ext>
            </a:extLst>
          </p:cNvPr>
          <p:cNvSpPr/>
          <p:nvPr userDrawn="1"/>
        </p:nvSpPr>
        <p:spPr bwMode="auto">
          <a:xfrm>
            <a:off x="0" y="1"/>
            <a:ext cx="12192000" cy="269999"/>
          </a:xfrm>
          <a:prstGeom prst="rect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60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 bwMode="auto">
          <a:xfrm>
            <a:off x="1007435" y="6534487"/>
            <a:ext cx="11184565" cy="331579"/>
          </a:xfrm>
          <a:prstGeom prst="rect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13" name="직사각형 12"/>
          <p:cNvSpPr/>
          <p:nvPr userDrawn="1"/>
        </p:nvSpPr>
        <p:spPr bwMode="auto">
          <a:xfrm>
            <a:off x="0" y="6534001"/>
            <a:ext cx="2639616" cy="331579"/>
          </a:xfrm>
          <a:prstGeom prst="rect">
            <a:avLst/>
          </a:prstGeom>
          <a:solidFill>
            <a:srgbClr val="0099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102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1000126"/>
            <a:ext cx="11425767" cy="545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40267" y="146051"/>
            <a:ext cx="112395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705567" name="Line 31"/>
          <p:cNvSpPr>
            <a:spLocks noChangeShapeType="1"/>
          </p:cNvSpPr>
          <p:nvPr userDrawn="1"/>
        </p:nvSpPr>
        <p:spPr bwMode="auto">
          <a:xfrm flipV="1">
            <a:off x="2546" y="909638"/>
            <a:ext cx="11871276" cy="0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705569" name="Line 33"/>
          <p:cNvSpPr>
            <a:spLocks noChangeShapeType="1"/>
          </p:cNvSpPr>
          <p:nvPr userDrawn="1"/>
        </p:nvSpPr>
        <p:spPr bwMode="auto">
          <a:xfrm flipV="1">
            <a:off x="431800" y="406401"/>
            <a:ext cx="0" cy="792163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705541" name="Rectangle 5"/>
          <p:cNvSpPr>
            <a:spLocks noChangeArrowheads="1"/>
          </p:cNvSpPr>
          <p:nvPr userDrawn="1"/>
        </p:nvSpPr>
        <p:spPr bwMode="auto">
          <a:xfrm>
            <a:off x="5519936" y="6525345"/>
            <a:ext cx="1151467" cy="340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1">
              <a:defRPr/>
            </a:pPr>
            <a:fld id="{EA2ED0F3-0508-438F-832B-877BDF2E82E7}" type="slidenum">
              <a:rPr kumimoji="1" lang="en-US" altLang="ko-KR" sz="1600">
                <a:solidFill>
                  <a:schemeClr val="bg1">
                    <a:lumMod val="95000"/>
                  </a:schemeClr>
                </a:solidFill>
                <a:latin typeface="Lucida Sans" pitchFamily="34" charset="0"/>
              </a:rPr>
              <a:pPr algn="ctr" latinLnBrk="1">
                <a:defRPr/>
              </a:pPr>
              <a:t>‹#›</a:t>
            </a:fld>
            <a:endParaRPr kumimoji="1" lang="en-US" altLang="ko-KR" sz="1600" dirty="0">
              <a:solidFill>
                <a:schemeClr val="bg1">
                  <a:lumMod val="95000"/>
                </a:schemeClr>
              </a:solidFill>
              <a:latin typeface="Lucida Sans" pitchFamily="34" charset="0"/>
            </a:endParaRPr>
          </a:p>
        </p:txBody>
      </p:sp>
      <p:sp>
        <p:nvSpPr>
          <p:cNvPr id="11" name="Line 31"/>
          <p:cNvSpPr>
            <a:spLocks noChangeShapeType="1"/>
          </p:cNvSpPr>
          <p:nvPr userDrawn="1"/>
        </p:nvSpPr>
        <p:spPr bwMode="auto">
          <a:xfrm flipV="1">
            <a:off x="1007435" y="6534487"/>
            <a:ext cx="11190661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E1EEE-0598-4755-A905-E750FB73D03E}"/>
              </a:ext>
            </a:extLst>
          </p:cNvPr>
          <p:cNvSpPr txBox="1"/>
          <p:nvPr userDrawn="1"/>
        </p:nvSpPr>
        <p:spPr>
          <a:xfrm>
            <a:off x="9909834" y="6519446"/>
            <a:ext cx="2269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Calibri" panose="020F0502020204030204" pitchFamily="34" charset="0"/>
              </a:rPr>
              <a:t>HOSEO University</a:t>
            </a:r>
            <a:endParaRPr lang="ko-KR" altLang="en-US" sz="1600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57" r:id="rId1"/>
    <p:sldLayoutId id="2147485248" r:id="rId2"/>
    <p:sldLayoutId id="2147485258" r:id="rId3"/>
    <p:sldLayoutId id="2147485260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buSzPct val="60000"/>
        <a:buNone/>
        <a:defRPr kumimoji="1" lang="ko-KR" altLang="en-US" sz="3200" b="1" spc="0" dirty="0" smtClean="0">
          <a:solidFill>
            <a:schemeClr val="tx1">
              <a:lumMod val="75000"/>
              <a:lumOff val="25000"/>
            </a:schemeClr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ea typeface="휴먼모음T" pitchFamily="18" charset="-127"/>
          <a:cs typeface="Consolas" pitchFamily="49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buSzPct val="60000"/>
        <a:buBlip>
          <a:blip r:embed="rId6"/>
        </a:buBlip>
        <a:defRPr kumimoji="1" sz="28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휴먼모음T" pitchFamily="18" charset="-127"/>
          <a:ea typeface="휴먼모음T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buSzPct val="60000"/>
        <a:buBlip>
          <a:blip r:embed="rId6"/>
        </a:buBlip>
        <a:defRPr kumimoji="1" sz="28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휴먼모음T" pitchFamily="18" charset="-127"/>
          <a:ea typeface="휴먼모음T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buSzPct val="60000"/>
        <a:buBlip>
          <a:blip r:embed="rId6"/>
        </a:buBlip>
        <a:defRPr kumimoji="1" sz="28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휴먼모음T" pitchFamily="18" charset="-127"/>
          <a:ea typeface="휴먼모음T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buSzPct val="60000"/>
        <a:buBlip>
          <a:blip r:embed="rId6"/>
        </a:buBlip>
        <a:defRPr kumimoji="1" sz="28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휴먼모음T" pitchFamily="18" charset="-127"/>
          <a:ea typeface="휴먼모음T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003366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669900"/>
        </a:buClr>
        <a:buSzPct val="90000"/>
        <a:buFont typeface="Webdings" pitchFamily="18" charset="2"/>
        <a:buChar char="="/>
        <a:defRPr kumimoji="1" sz="2400" b="1">
          <a:solidFill>
            <a:srgbClr val="000099"/>
          </a:solidFill>
          <a:latin typeface="Candara" panose="020E0502030303020204" pitchFamily="34" charset="0"/>
          <a:ea typeface="맑은 고딕" pitchFamily="50" charset="-127"/>
          <a:cs typeface="Times New Roman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8080"/>
        </a:buClr>
        <a:buSzPct val="70000"/>
        <a:buFont typeface="Wingdings" pitchFamily="2" charset="2"/>
        <a:buChar char="n"/>
        <a:defRPr kumimoji="1" sz="2200">
          <a:solidFill>
            <a:schemeClr val="tx1"/>
          </a:solidFill>
          <a:latin typeface="Candara" panose="020E0502030303020204" pitchFamily="34" charset="0"/>
          <a:ea typeface="맑은 고딕" pitchFamily="50" charset="-127"/>
          <a:cs typeface="Times New Roman" pitchFamily="18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6699"/>
        </a:buClr>
        <a:buSzPct val="80000"/>
        <a:buFont typeface="Wingdings 3" pitchFamily="18" charset="2"/>
        <a:buChar char=""/>
        <a:defRPr kumimoji="1" sz="1800">
          <a:solidFill>
            <a:schemeClr val="tx1"/>
          </a:solidFill>
          <a:latin typeface="Candara" panose="020E0502030303020204" pitchFamily="34" charset="0"/>
          <a:ea typeface="맑은 고딕" pitchFamily="50" charset="-127"/>
          <a:cs typeface="Times New Roman" pitchFamily="18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kumimoji="1" sz="1600">
          <a:solidFill>
            <a:schemeClr val="tx1"/>
          </a:solidFill>
          <a:latin typeface="Candara" panose="020E0502030303020204" pitchFamily="34" charset="0"/>
          <a:ea typeface="맑은 고딕" pitchFamily="50" charset="-127"/>
          <a:cs typeface="Times New Roman" pitchFamily="18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­"/>
        <a:defRPr kumimoji="1" sz="1400">
          <a:solidFill>
            <a:schemeClr val="tx1"/>
          </a:solidFill>
          <a:latin typeface="Candara" panose="020E0502030303020204" pitchFamily="34" charset="0"/>
          <a:ea typeface="맑은 고딕" pitchFamily="50" charset="-127"/>
          <a:cs typeface="Times New Roman" pitchFamily="18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­"/>
        <a:defRPr kumimoji="1" sz="1300">
          <a:solidFill>
            <a:schemeClr val="tx1"/>
          </a:solidFill>
          <a:latin typeface="Helvetica" pitchFamily="34" charset="0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­"/>
        <a:defRPr kumimoji="1" sz="1300">
          <a:solidFill>
            <a:schemeClr val="tx1"/>
          </a:solidFill>
          <a:latin typeface="Helvetica" pitchFamily="34" charset="0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­"/>
        <a:defRPr kumimoji="1" sz="1300">
          <a:solidFill>
            <a:schemeClr val="tx1"/>
          </a:solidFill>
          <a:latin typeface="Helvetica" pitchFamily="34" charset="0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­"/>
        <a:defRPr kumimoji="1" sz="1300">
          <a:solidFill>
            <a:schemeClr val="tx1"/>
          </a:solidFill>
          <a:latin typeface="Helvetica" pitchFamily="34" charset="0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A0%84%EC%82%AC%EC%A0%81_%EC%86%8C%ED%94%84%ED%8A%B8%EC%9B%A8%EC%96%B4" TargetMode="External"/><Relationship Id="rId13" Type="http://schemas.openxmlformats.org/officeDocument/2006/relationships/hyperlink" Target="https://ko.wikipedia.org/wiki/%EC%A0%95%EB%B3%B4%ED%86%B5%EC%8B%A0%EA%B8%B0%EC%88%A0#cite_note-4" TargetMode="External"/><Relationship Id="rId3" Type="http://schemas.openxmlformats.org/officeDocument/2006/relationships/hyperlink" Target="https://ko.wikipedia.org/wiki/%EC%A0%95%EB%B3%B4%EA%B8%B0%EC%88%A0" TargetMode="External"/><Relationship Id="rId7" Type="http://schemas.openxmlformats.org/officeDocument/2006/relationships/hyperlink" Target="https://ko.wikipedia.org/wiki/%EC%A0%84%ED%99%94" TargetMode="External"/><Relationship Id="rId12" Type="http://schemas.openxmlformats.org/officeDocument/2006/relationships/hyperlink" Target="https://ko.wikipedia.org/w/index.php?title=%EB%8D%B0%EB%8B%88%EC%8A%A4_%EC%8A%A4%ED%8B%B0%EB%B8%90%EC%8A%A8&amp;action=edit&amp;redlink=1" TargetMode="External"/><Relationship Id="rId17" Type="http://schemas.openxmlformats.org/officeDocument/2006/relationships/image" Target="../media/image39.JPG"/><Relationship Id="rId2" Type="http://schemas.openxmlformats.org/officeDocument/2006/relationships/image" Target="../media/image38.jpg"/><Relationship Id="rId16" Type="http://schemas.openxmlformats.org/officeDocument/2006/relationships/hyperlink" Target="https://ko.wikipedia.org/wiki/%EB%B6%81%EC%95%84%EC%9D%BC%EB%9E%9C%EB%93%9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C%9B%90%EA%B1%B0%EB%A6%AC_%ED%86%B5%EC%8B%A0" TargetMode="External"/><Relationship Id="rId11" Type="http://schemas.openxmlformats.org/officeDocument/2006/relationships/hyperlink" Target="https://ko.wikipedia.org/wiki/%EC%A0%95%EB%B3%B4%ED%86%B5%EC%8B%A0%EA%B8%B0%EC%88%A0#cite_note-3" TargetMode="External"/><Relationship Id="rId5" Type="http://schemas.openxmlformats.org/officeDocument/2006/relationships/hyperlink" Target="https://ko.wikipedia.org/wiki/%EC%A0%95%EB%B3%B4%ED%86%B5%EC%8B%A0%EA%B8%B0%EC%88%A0#cite_note-ICT-D-00-1" TargetMode="External"/><Relationship Id="rId15" Type="http://schemas.openxmlformats.org/officeDocument/2006/relationships/hyperlink" Target="https://ko.wikipedia.org/wiki/%EC%9B%A8%EC%9D%BC%EC%8A%A4" TargetMode="External"/><Relationship Id="rId10" Type="http://schemas.openxmlformats.org/officeDocument/2006/relationships/hyperlink" Target="https://ko.wikipedia.org/wiki/%EC%A0%95%EB%B3%B4%ED%86%B5%EC%8B%A0%EA%B8%B0%EC%88%A0#cite_note-2" TargetMode="External"/><Relationship Id="rId4" Type="http://schemas.openxmlformats.org/officeDocument/2006/relationships/hyperlink" Target="https://ko.wikipedia.org/wiki/%ED%86%B5%ED%95%A9_%EC%BB%A4%EB%AE%A4%EB%8B%88%EC%BC%80%EC%9D%B4%EC%85%98" TargetMode="External"/><Relationship Id="rId9" Type="http://schemas.openxmlformats.org/officeDocument/2006/relationships/hyperlink" Target="https://ko.wikipedia.org/wiki/%EB%AF%B8%EB%93%A4%EC%9B%A8%EC%96%B4" TargetMode="External"/><Relationship Id="rId14" Type="http://schemas.openxmlformats.org/officeDocument/2006/relationships/hyperlink" Target="https://ko.wikipedia.org/wiki/%EC%9E%89%EA%B8%80%EB%9E%9C%EB%93%9C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98%81%EA%B5%AD" TargetMode="External"/><Relationship Id="rId3" Type="http://schemas.openxmlformats.org/officeDocument/2006/relationships/hyperlink" Target="https://ko.wikipedia.org/wiki/%EC%9C%84%ED%82%A4%EB%B0%B1%EA%B3%BC:%EC%9D%B4%ED%83%88%EB%A6%AC%EC%95%84%EC%96%B4%EC%9D%98_%ED%95%9C%EA%B8%80_%ED%91%9C%EA%B8%B0" TargetMode="External"/><Relationship Id="rId7" Type="http://schemas.openxmlformats.org/officeDocument/2006/relationships/hyperlink" Target="https://ko.wikipedia.org/wiki/%EC%98%81%EC%96%B4" TargetMode="External"/><Relationship Id="rId12" Type="http://schemas.openxmlformats.org/officeDocument/2006/relationships/image" Target="../media/image65.png"/><Relationship Id="rId2" Type="http://schemas.openxmlformats.org/officeDocument/2006/relationships/hyperlink" Target="https://ko.wikipedia.org/wiki/%EC%9D%B4%ED%83%88%EB%A6%AC%EC%95%84%EC%96%B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11" Type="http://schemas.openxmlformats.org/officeDocument/2006/relationships/hyperlink" Target="https://ko.wikipedia.org/wiki/%EC%8B%A0%EC%9A%A9%EC%B9%B4%EB%93%9C" TargetMode="External"/><Relationship Id="rId5" Type="http://schemas.openxmlformats.org/officeDocument/2006/relationships/hyperlink" Target="https://ko.wikipedia.org/wiki/%EB%A7%88%EC%9D%B4%ED%81%AC%EB%A1%9C%EC%BB%A8%ED%8A%B8%EB%A1%A4%EB%9F%AC" TargetMode="External"/><Relationship Id="rId10" Type="http://schemas.openxmlformats.org/officeDocument/2006/relationships/hyperlink" Target="https://ko.wikipedia.org/wiki/%EC%BB%B4%ED%93%A8%ED%84%B0_%EA%B3%BC%ED%95%99" TargetMode="External"/><Relationship Id="rId4" Type="http://schemas.openxmlformats.org/officeDocument/2006/relationships/hyperlink" Target="https://ko.wikipedia.org/wiki/%EC%98%A4%ED%94%88_%EC%86%8C%EC%8A%A4" TargetMode="External"/><Relationship Id="rId9" Type="http://schemas.openxmlformats.org/officeDocument/2006/relationships/hyperlink" Target="https://ko.wikipedia.org/wiki/%EC%9E%89%EA%B8%80%EB%9E%9C%EB%93%9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10"/>
          <p:cNvSpPr txBox="1">
            <a:spLocks noChangeArrowheads="1"/>
          </p:cNvSpPr>
          <p:nvPr/>
        </p:nvSpPr>
        <p:spPr bwMode="auto">
          <a:xfrm>
            <a:off x="1559496" y="1536999"/>
            <a:ext cx="558924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itchFamily="18" charset="-127"/>
                <a:ea typeface="휴먼모음T" pitchFamily="18" charset="-127"/>
              </a:rPr>
              <a:t>진로 체험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4151784" y="4378557"/>
            <a:ext cx="6840354" cy="1845300"/>
          </a:xfrm>
        </p:spPr>
        <p:txBody>
          <a:bodyPr anchor="ctr"/>
          <a:lstStyle/>
          <a:p>
            <a:pPr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  <a:t>2020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  <a:t>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  <a:t>6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  <a:t>월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  <a:t>26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  <a:t>일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한컴산뜻돋움"/>
            </a:endParaRPr>
          </a:p>
          <a:p>
            <a:pPr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  <a:t>호서대학교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  <a:t/>
            </a:r>
            <a:b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</a:b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한컴산뜻돋움"/>
              </a:rPr>
              <a:t>조용호</a:t>
            </a: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415480" y="2420888"/>
            <a:ext cx="9576658" cy="1944216"/>
          </a:xfrm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ko-KR" altLang="en-US" sz="4000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정보통신기술을 이용한 </a:t>
            </a:r>
            <a:r>
              <a:rPr lang="en-US" altLang="ko-KR" sz="4000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AI</a:t>
            </a:r>
            <a:r>
              <a:rPr lang="ko-KR" altLang="en-US" sz="4000" dirty="0" err="1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ㆍ</a:t>
            </a:r>
            <a:r>
              <a:rPr lang="en-US" altLang="ko-KR" sz="4000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IoT </a:t>
            </a:r>
            <a:r>
              <a:rPr lang="ko-KR" altLang="en-US" sz="4000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맛보기</a:t>
            </a:r>
            <a:endParaRPr lang="ko-KR" altLang="en-US" sz="5400" dirty="0">
              <a:latin typeface="한컴산뜻돋움" panose="02000000000000000000" pitchFamily="2" charset="-127"/>
              <a:ea typeface="한컴산뜻돋움" panose="02000000000000000000" pitchFamily="2" charset="-127"/>
              <a:cs typeface="한컴바탕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5G </a:t>
            </a:r>
            <a:r>
              <a:rPr lang="ko-KR" altLang="en-US" dirty="0"/>
              <a:t>모뎀 개발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분야</a:t>
            </a:r>
          </a:p>
        </p:txBody>
      </p:sp>
      <p:pic>
        <p:nvPicPr>
          <p:cNvPr id="4" name="그림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30" y="3933056"/>
            <a:ext cx="5372121" cy="25627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84784"/>
            <a:ext cx="7876309" cy="216546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 bwMode="auto">
          <a:xfrm flipH="1">
            <a:off x="1180030" y="3336920"/>
            <a:ext cx="1603602" cy="668144"/>
          </a:xfrm>
          <a:prstGeom prst="straightConnector1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22353"/>
                  <a:invGamma/>
                </a:schemeClr>
              </a:gs>
            </a:gsLst>
            <a:path path="rect">
              <a:fillToRect r="100000" b="100000"/>
            </a:path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직선 화살표 연결선 6"/>
          <p:cNvCxnSpPr/>
          <p:nvPr/>
        </p:nvCxnSpPr>
        <p:spPr bwMode="auto">
          <a:xfrm>
            <a:off x="4007768" y="3336920"/>
            <a:ext cx="2376264" cy="573718"/>
          </a:xfrm>
          <a:prstGeom prst="straightConnector1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22353"/>
                  <a:invGamma/>
                </a:schemeClr>
              </a:gs>
            </a:gsLst>
            <a:path path="rect">
              <a:fillToRect r="100000" b="100000"/>
            </a:path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347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5G </a:t>
            </a:r>
            <a:r>
              <a:rPr lang="ko-KR" altLang="en-US" dirty="0"/>
              <a:t>모뎀 개발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분야</a:t>
            </a:r>
          </a:p>
        </p:txBody>
      </p:sp>
      <p:graphicFrame>
        <p:nvGraphicFramePr>
          <p:cNvPr id="4" name="Table 5"/>
          <p:cNvGraphicFramePr>
            <a:graphicFrameLocks noGrp="1"/>
          </p:cNvGraphicFramePr>
          <p:nvPr>
            <p:extLst/>
          </p:nvPr>
        </p:nvGraphicFramePr>
        <p:xfrm>
          <a:off x="8655431" y="1231865"/>
          <a:ext cx="302433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2687">
                  <a:extLst>
                    <a:ext uri="{9D8B030D-6E8A-4147-A177-3AD203B41FA5}">
                      <a16:colId xmlns:a16="http://schemas.microsoft.com/office/drawing/2014/main" val="278063259"/>
                    </a:ext>
                  </a:extLst>
                </a:gridCol>
                <a:gridCol w="1381649">
                  <a:extLst>
                    <a:ext uri="{9D8B030D-6E8A-4147-A177-3AD203B41FA5}">
                      <a16:colId xmlns:a16="http://schemas.microsoft.com/office/drawing/2014/main" val="323585237"/>
                    </a:ext>
                  </a:extLst>
                </a:gridCol>
              </a:tblGrid>
              <a:tr h="175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Parameter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Value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3220"/>
                  </a:ext>
                </a:extLst>
              </a:tr>
              <a:tr h="175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Channel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AWGN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29395"/>
                  </a:ext>
                </a:extLst>
              </a:tr>
              <a:tr h="175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Subcarrier</a:t>
                      </a:r>
                      <a:r>
                        <a:rPr lang="en-US" altLang="ko-KR" sz="1200" baseline="0" dirty="0"/>
                        <a:t> spacing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15</a:t>
                      </a:r>
                      <a:r>
                        <a:rPr lang="en-US" altLang="ko-KR" sz="1200" baseline="0" dirty="0"/>
                        <a:t>kHz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87849"/>
                  </a:ext>
                </a:extLst>
              </a:tr>
              <a:tr h="175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Carrier frequency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2GHz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490047"/>
                  </a:ext>
                </a:extLst>
              </a:tr>
              <a:tr h="175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Rx Ant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66432"/>
                  </a:ext>
                </a:extLst>
              </a:tr>
              <a:tr h="175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numSegment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21683"/>
                  </a:ext>
                </a:extLst>
              </a:tr>
              <a:tr h="175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Frequency offset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90001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9" y="952481"/>
            <a:ext cx="3711684" cy="27821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176" y="909239"/>
            <a:ext cx="3711684" cy="2782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9" y="3743225"/>
            <a:ext cx="3711684" cy="2782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796" y="3734813"/>
            <a:ext cx="3711684" cy="27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1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5G </a:t>
            </a:r>
            <a:r>
              <a:rPr lang="ko-KR" altLang="en-US" dirty="0"/>
              <a:t>모뎀 개발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분야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1" y="1484784"/>
            <a:ext cx="5676270" cy="4824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1988840"/>
            <a:ext cx="5909333" cy="28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5G </a:t>
            </a:r>
            <a:r>
              <a:rPr lang="ko-KR" altLang="en-US" dirty="0"/>
              <a:t>모뎀 개발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분야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92" y="965197"/>
            <a:ext cx="109918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525690-52EC-49B3-A5B3-262DF9C0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B5EAAD-B99A-41CC-8770-A1D7DB4A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학과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811159-FEFA-4DC7-9EE3-0DEAFB4C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271"/>
            <a:ext cx="12192000" cy="49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E67A7D-017F-4DDC-B90A-85F98F4E0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C2AD53-0E6A-4DB6-A8AA-3DCDB8F1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학과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175967-549F-424C-A05D-DDED5D442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267812"/>
            <a:ext cx="11083636" cy="43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7C0982-245B-46C7-9909-B69B731A8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7" y="980728"/>
            <a:ext cx="4454186" cy="547370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F63E073-E9EC-441E-8937-8CD420F9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학과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C4CB49-3CB6-4659-BF94-8A7AC8C419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01"/>
          <a:stretch/>
        </p:blipFill>
        <p:spPr>
          <a:xfrm>
            <a:off x="6888087" y="883483"/>
            <a:ext cx="4454185" cy="5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E6E3CA-5A0B-453A-8BD0-2AE1C40F2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졸업 후 진로</a:t>
            </a:r>
          </a:p>
          <a:p>
            <a:pPr lvl="1"/>
            <a:r>
              <a:rPr lang="ko-KR" altLang="en-US" dirty="0"/>
              <a:t>교육분야</a:t>
            </a:r>
          </a:p>
          <a:p>
            <a:pPr lvl="2"/>
            <a:r>
              <a:rPr lang="ko-KR" altLang="en-US" dirty="0"/>
              <a:t>실험</a:t>
            </a:r>
            <a:r>
              <a:rPr lang="en-US" altLang="ko-KR" dirty="0"/>
              <a:t>·</a:t>
            </a:r>
            <a:r>
              <a:rPr lang="ko-KR" altLang="en-US" dirty="0"/>
              <a:t>실습 조교</a:t>
            </a:r>
            <a:r>
              <a:rPr lang="en-US" altLang="ko-KR" dirty="0"/>
              <a:t>,  </a:t>
            </a:r>
            <a:r>
              <a:rPr lang="ko-KR" altLang="en-US" dirty="0"/>
              <a:t>대학교수 등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연구분야</a:t>
            </a:r>
          </a:p>
          <a:p>
            <a:pPr lvl="2"/>
            <a:r>
              <a:rPr lang="ko-KR" altLang="en-US" dirty="0"/>
              <a:t>정보통신공학트랙 </a:t>
            </a:r>
            <a:r>
              <a:rPr lang="en-US" altLang="ko-KR" dirty="0"/>
              <a:t>: </a:t>
            </a:r>
            <a:r>
              <a:rPr lang="ko-KR" altLang="en-US" dirty="0"/>
              <a:t>국</a:t>
            </a:r>
            <a:r>
              <a:rPr lang="en-US" altLang="ko-KR" dirty="0"/>
              <a:t>·</a:t>
            </a:r>
            <a:r>
              <a:rPr lang="ko-KR" altLang="en-US" dirty="0"/>
              <a:t>공립 관련 기업연구소</a:t>
            </a:r>
            <a:r>
              <a:rPr lang="en-US" altLang="ko-KR" dirty="0"/>
              <a:t>, </a:t>
            </a:r>
            <a:r>
              <a:rPr lang="ko-KR" altLang="en-US" dirty="0"/>
              <a:t>관련 대학원 진학 및 해외유학</a:t>
            </a:r>
          </a:p>
          <a:p>
            <a:pPr lvl="2"/>
            <a:r>
              <a:rPr lang="ko-KR" altLang="en-US" dirty="0"/>
              <a:t>해양</a:t>
            </a:r>
            <a:r>
              <a:rPr lang="en-US" altLang="ko-KR" dirty="0"/>
              <a:t>IT</a:t>
            </a:r>
            <a:r>
              <a:rPr lang="ko-KR" altLang="en-US" dirty="0"/>
              <a:t>공학트랙 </a:t>
            </a:r>
            <a:r>
              <a:rPr lang="en-US" altLang="ko-KR" dirty="0"/>
              <a:t>: </a:t>
            </a:r>
            <a:r>
              <a:rPr lang="ko-KR" altLang="en-US" dirty="0"/>
              <a:t>해양수산부 및 지자체 해양정보통신분야 공무원</a:t>
            </a:r>
            <a:r>
              <a:rPr lang="en-US" altLang="ko-KR" dirty="0"/>
              <a:t>, </a:t>
            </a:r>
            <a:r>
              <a:rPr lang="ko-KR" altLang="en-US" dirty="0"/>
              <a:t>해양수산관련 정부출연 및 민간연구소 등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산업분야</a:t>
            </a:r>
          </a:p>
          <a:p>
            <a:pPr lvl="2"/>
            <a:r>
              <a:rPr lang="ko-KR" altLang="en-US" dirty="0"/>
              <a:t>정보통신공학트랙 </a:t>
            </a:r>
            <a:r>
              <a:rPr lang="en-US" altLang="ko-KR" dirty="0"/>
              <a:t>: </a:t>
            </a:r>
            <a:r>
              <a:rPr lang="ko-KR" altLang="en-US" dirty="0"/>
              <a:t>통신 및 전자시스템 설계 및 제작 관련 업체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서버 관리직</a:t>
            </a:r>
            <a:r>
              <a:rPr lang="en-US" altLang="ko-KR" dirty="0"/>
              <a:t>, </a:t>
            </a:r>
            <a:r>
              <a:rPr lang="ko-KR" altLang="en-US" dirty="0"/>
              <a:t>네트워크 엔지니어</a:t>
            </a:r>
            <a:r>
              <a:rPr lang="en-US" altLang="ko-KR" dirty="0"/>
              <a:t>, </a:t>
            </a:r>
            <a:r>
              <a:rPr lang="ko-KR" altLang="en-US" dirty="0"/>
              <a:t>시스템반도체</a:t>
            </a:r>
            <a:r>
              <a:rPr lang="en-US" altLang="ko-KR" dirty="0"/>
              <a:t>, </a:t>
            </a:r>
            <a:r>
              <a:rPr lang="ko-KR" altLang="en-US" dirty="0"/>
              <a:t>반도체장비</a:t>
            </a:r>
            <a:r>
              <a:rPr lang="en-US" altLang="ko-KR" dirty="0"/>
              <a:t>, </a:t>
            </a:r>
            <a:r>
              <a:rPr lang="ko-KR" altLang="en-US" dirty="0"/>
              <a:t>휴대용 멀티미디어기기</a:t>
            </a:r>
            <a:r>
              <a:rPr lang="en-US" altLang="ko-KR" dirty="0"/>
              <a:t>, </a:t>
            </a:r>
            <a:r>
              <a:rPr lang="ko-KR" altLang="en-US" dirty="0"/>
              <a:t>모바일 소프트웨어</a:t>
            </a:r>
            <a:r>
              <a:rPr lang="en-US" altLang="ko-KR" dirty="0"/>
              <a:t>, </a:t>
            </a:r>
            <a:r>
              <a:rPr lang="ko-KR" altLang="en-US" dirty="0"/>
              <a:t>인터넷 및 네트워크 보안관련업체</a:t>
            </a:r>
          </a:p>
          <a:p>
            <a:pPr lvl="2"/>
            <a:r>
              <a:rPr lang="ko-KR" altLang="en-US" dirty="0"/>
              <a:t>해양</a:t>
            </a:r>
            <a:r>
              <a:rPr lang="en-US" altLang="ko-KR" dirty="0"/>
              <a:t>IT</a:t>
            </a:r>
            <a:r>
              <a:rPr lang="ko-KR" altLang="en-US" dirty="0"/>
              <a:t>공학트랙 </a:t>
            </a:r>
            <a:r>
              <a:rPr lang="en-US" altLang="ko-KR" dirty="0"/>
              <a:t>: </a:t>
            </a:r>
            <a:r>
              <a:rPr lang="ko-KR" altLang="en-US" dirty="0"/>
              <a:t>항만공사 및 항만터미널 회사</a:t>
            </a:r>
            <a:r>
              <a:rPr lang="en-US" altLang="ko-KR" dirty="0"/>
              <a:t>, </a:t>
            </a:r>
            <a:r>
              <a:rPr lang="ko-KR" altLang="en-US" dirty="0"/>
              <a:t>조선</a:t>
            </a:r>
            <a:r>
              <a:rPr lang="en-US" altLang="ko-KR" dirty="0"/>
              <a:t>·</a:t>
            </a:r>
            <a:r>
              <a:rPr lang="ko-KR" altLang="en-US" dirty="0"/>
              <a:t>해운 물류기업 등 해양관련 산업체</a:t>
            </a:r>
            <a:r>
              <a:rPr lang="en-US" altLang="ko-KR" dirty="0"/>
              <a:t>, </a:t>
            </a:r>
            <a:r>
              <a:rPr lang="ko-KR" altLang="en-US" dirty="0"/>
              <a:t>해운항만물류 정보통신관련 산업체</a:t>
            </a:r>
            <a:r>
              <a:rPr lang="en-US" altLang="ko-KR" dirty="0"/>
              <a:t>, </a:t>
            </a:r>
            <a:r>
              <a:rPr lang="ko-KR" altLang="en-US" dirty="0"/>
              <a:t>선박</a:t>
            </a:r>
            <a:r>
              <a:rPr lang="en-US" altLang="ko-KR" dirty="0"/>
              <a:t>·</a:t>
            </a:r>
            <a:r>
              <a:rPr lang="ko-KR" altLang="en-US" dirty="0"/>
              <a:t>해양구조물 생산 및 판매기업체</a:t>
            </a:r>
            <a:r>
              <a:rPr lang="en-US" altLang="ko-KR" dirty="0"/>
              <a:t>, </a:t>
            </a:r>
            <a:r>
              <a:rPr lang="ko-KR" altLang="en-US" dirty="0"/>
              <a:t>연계기업을 통한 </a:t>
            </a:r>
            <a:r>
              <a:rPr lang="ko-KR" altLang="en-US" dirty="0" err="1"/>
              <a:t>선박항해사</a:t>
            </a:r>
            <a:r>
              <a:rPr lang="en-US" altLang="ko-KR" dirty="0"/>
              <a:t>, </a:t>
            </a:r>
            <a:r>
              <a:rPr lang="ko-KR" altLang="en-US" dirty="0"/>
              <a:t>기관사</a:t>
            </a:r>
            <a:r>
              <a:rPr lang="en-US" altLang="ko-KR" dirty="0"/>
              <a:t>, </a:t>
            </a:r>
            <a:r>
              <a:rPr lang="ko-KR" altLang="en-US" dirty="0"/>
              <a:t>통신사 등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A1BA94-D549-4E33-BBA9-71C29078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학과 소개</a:t>
            </a:r>
          </a:p>
        </p:txBody>
      </p:sp>
    </p:spTree>
    <p:extLst>
      <p:ext uri="{BB962C8B-B14F-4D97-AF65-F5344CB8AC3E}">
        <p14:creationId xmlns:p14="http://schemas.microsoft.com/office/powerpoint/2010/main" val="178944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D122DD-5733-4E38-B726-676ABA2C2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070980"/>
            <a:ext cx="6623988" cy="326468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2F29B7C-37C5-43CC-9412-1B7CFED8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학과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49459C-445A-4BFE-91CA-847460792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4154680"/>
            <a:ext cx="9672205" cy="27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9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947A1CB-745A-49A7-9E8E-4F9D480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학과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E2653B-1822-47F8-86D9-108146AE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0"/>
            <a:ext cx="7178722" cy="6858000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9002A4-6E94-4CC3-A692-CC3630650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3" y="1268760"/>
            <a:ext cx="5715000" cy="38004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7C6797-29C8-480B-A86C-22135F957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641" y="-146051"/>
            <a:ext cx="4939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0F3FEEE-8468-4D68-A824-A0E366A647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600" dirty="0"/>
              <a:t>교수 </a:t>
            </a:r>
            <a:r>
              <a:rPr lang="ko-KR" altLang="en-US" sz="3600" dirty="0" smtClean="0"/>
              <a:t>소개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ko-KR" altLang="en-US" sz="3600" dirty="0"/>
              <a:t>학과 소개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ko-KR" altLang="en-US" sz="3600" dirty="0"/>
              <a:t>진로 체험 소개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ko-KR" altLang="en-US" sz="3600" dirty="0"/>
              <a:t>진로 체험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ko-KR" altLang="en-US" sz="3600" dirty="0"/>
              <a:t>질의 응답</a:t>
            </a:r>
            <a:endParaRPr lang="en-US" altLang="ko-KR" sz="3600" dirty="0"/>
          </a:p>
          <a:p>
            <a:endParaRPr lang="ko-KR" altLang="en-US" sz="36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789A881-F31E-49B7-AD9E-4CFFEAEC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진행 순서</a:t>
            </a:r>
          </a:p>
        </p:txBody>
      </p:sp>
    </p:spTree>
    <p:extLst>
      <p:ext uri="{BB962C8B-B14F-4D97-AF65-F5344CB8AC3E}">
        <p14:creationId xmlns:p14="http://schemas.microsoft.com/office/powerpoint/2010/main" val="14025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F703FC-4B81-4BED-88B1-6835FC28B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124744"/>
            <a:ext cx="6660327" cy="3151762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8896E9C-D26B-4945-8BDD-8791D6F6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학과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FB5F62-76A7-42EE-B2AD-5F63030C1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496253"/>
            <a:ext cx="6882066" cy="3261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BE44B5-B184-474C-9D9A-D4A2DB7312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3212976"/>
            <a:ext cx="6882066" cy="32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B44C72-A376-4234-A5C1-E7F7CCEAF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정보통신기술</a:t>
            </a:r>
            <a:r>
              <a:rPr lang="en-US" altLang="ko-KR" dirty="0"/>
              <a:t> (ICT)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3338AE-CF5D-4D9E-A36C-07B06CF3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22077E-F10B-4ADA-BA9D-3B275199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30" y="2027197"/>
            <a:ext cx="5699256" cy="379425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43922F4-C190-47B8-B622-B84DA89B5CF2}"/>
              </a:ext>
            </a:extLst>
          </p:cNvPr>
          <p:cNvGrpSpPr/>
          <p:nvPr/>
        </p:nvGrpSpPr>
        <p:grpSpPr>
          <a:xfrm>
            <a:off x="480876" y="1700808"/>
            <a:ext cx="11230247" cy="4226992"/>
            <a:chOff x="623392" y="1484784"/>
            <a:chExt cx="11230247" cy="42269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676C45-BD4F-48CA-A2EF-BAF82852EF12}"/>
                </a:ext>
              </a:extLst>
            </p:cNvPr>
            <p:cNvSpPr/>
            <p:nvPr/>
          </p:nvSpPr>
          <p:spPr>
            <a:xfrm>
              <a:off x="623392" y="1556792"/>
              <a:ext cx="7755861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b="1" dirty="0"/>
                <a:t>정보 통신 기술</a:t>
              </a:r>
              <a:r>
                <a:rPr lang="ko-KR" altLang="en-US" dirty="0"/>
                <a:t>은 </a:t>
              </a:r>
              <a:r>
                <a:rPr lang="ko-KR" altLang="en-US" dirty="0">
                  <a:hlinkClick r:id="rId3" tooltip="정보기술"/>
                </a:rPr>
                <a:t>정보기술</a:t>
              </a:r>
              <a:r>
                <a:rPr lang="en-US" altLang="ko-KR" dirty="0"/>
                <a:t>(IT)</a:t>
              </a:r>
              <a:r>
                <a:rPr lang="ko-KR" altLang="en-US" dirty="0"/>
                <a:t>의 확장형 동의어로 자주 사용되지만</a:t>
              </a:r>
              <a:r>
                <a:rPr lang="en-US" altLang="ko-KR" dirty="0"/>
                <a:t>, </a:t>
              </a:r>
              <a:r>
                <a:rPr lang="ko-KR" altLang="en-US" dirty="0">
                  <a:hlinkClick r:id="rId4" tooltip="통합 커뮤니케이션"/>
                </a:rPr>
                <a:t>통합 커뮤니케이션</a:t>
              </a:r>
              <a:r>
                <a:rPr lang="ko-KR" altLang="en-US" dirty="0"/>
                <a:t>의 역할과</a:t>
              </a:r>
              <a:r>
                <a:rPr lang="en-US" altLang="ko-KR" baseline="30000" dirty="0">
                  <a:hlinkClick r:id="rId5"/>
                </a:rPr>
                <a:t>[1]</a:t>
              </a:r>
              <a:r>
                <a:rPr lang="ko-KR" altLang="en-US" dirty="0"/>
                <a:t> </a:t>
              </a:r>
              <a:r>
                <a:rPr lang="ko-KR" altLang="en-US" dirty="0">
                  <a:hlinkClick r:id="rId6" tooltip="원거리 통신"/>
                </a:rPr>
                <a:t>원거리 통신</a:t>
              </a:r>
              <a:r>
                <a:rPr lang="en-US" altLang="ko-KR" dirty="0"/>
                <a:t>(</a:t>
              </a:r>
              <a:r>
                <a:rPr lang="ko-KR" altLang="en-US" dirty="0">
                  <a:hlinkClick r:id="rId7" tooltip="전화"/>
                </a:rPr>
                <a:t>전화</a:t>
              </a:r>
              <a:r>
                <a:rPr lang="ko-KR" altLang="en-US" dirty="0"/>
                <a:t>선 및 무선 신호</a:t>
              </a:r>
              <a:r>
                <a:rPr lang="en-US" altLang="ko-KR" dirty="0"/>
                <a:t>), </a:t>
              </a:r>
              <a:r>
                <a:rPr lang="ko-KR" altLang="en-US" dirty="0"/>
                <a:t>컴퓨터</a:t>
              </a:r>
              <a:r>
                <a:rPr lang="en-US" altLang="ko-KR" dirty="0"/>
                <a:t>, </a:t>
              </a:r>
              <a:r>
                <a:rPr lang="ko-KR" altLang="en-US" dirty="0"/>
                <a:t>더 나아가 정보에 접근하여 그것을 저장하고 전송하고 조작할 수 있게 하는 필수적인 </a:t>
              </a:r>
              <a:r>
                <a:rPr lang="ko-KR" altLang="en-US" dirty="0">
                  <a:hlinkClick r:id="rId8" tooltip="전사적 소프트웨어"/>
                </a:rPr>
                <a:t>전사적 소프트웨어</a:t>
              </a:r>
              <a:r>
                <a:rPr lang="en-US" altLang="ko-KR" dirty="0"/>
                <a:t>, </a:t>
              </a:r>
              <a:r>
                <a:rPr lang="ko-KR" altLang="en-US" dirty="0">
                  <a:hlinkClick r:id="rId9" tooltip="미들웨어"/>
                </a:rPr>
                <a:t>미들웨어</a:t>
              </a:r>
              <a:r>
                <a:rPr lang="en-US" altLang="ko-KR" dirty="0"/>
                <a:t>, </a:t>
              </a:r>
              <a:r>
                <a:rPr lang="ko-KR" altLang="en-US" dirty="0"/>
                <a:t>스토리지</a:t>
              </a:r>
              <a:r>
                <a:rPr lang="en-US" altLang="ko-KR" dirty="0"/>
                <a:t>, </a:t>
              </a:r>
              <a:r>
                <a:rPr lang="ko-KR" altLang="en-US" dirty="0"/>
                <a:t>오디오 비주얼 시스템을 강조하는 용어이다</a:t>
              </a:r>
              <a:r>
                <a:rPr lang="en-US" altLang="ko-KR" dirty="0"/>
                <a:t>.</a:t>
              </a:r>
              <a:r>
                <a:rPr lang="en-US" altLang="ko-KR" baseline="30000" dirty="0">
                  <a:hlinkClick r:id="rId10"/>
                </a:rPr>
                <a:t>[2]</a:t>
              </a:r>
              <a:r>
                <a:rPr lang="ko-KR" altLang="en-US" dirty="0"/>
                <a:t> </a:t>
              </a:r>
            </a:p>
            <a:p>
              <a:pPr algn="l"/>
              <a:r>
                <a:rPr lang="en-US" altLang="ko-KR" dirty="0"/>
                <a:t>ICT</a:t>
              </a:r>
              <a:r>
                <a:rPr lang="ko-KR" altLang="en-US" dirty="0"/>
                <a:t>라는 문구는 </a:t>
              </a:r>
              <a:r>
                <a:rPr lang="en-US" altLang="ko-KR" dirty="0"/>
                <a:t>1980</a:t>
              </a:r>
              <a:r>
                <a:rPr lang="ko-KR" altLang="en-US" dirty="0"/>
                <a:t>년대 이후로 학술 연구가들이 사용해 오고 있으나</a:t>
              </a:r>
              <a:r>
                <a:rPr lang="en-US" altLang="ko-KR" baseline="30000" dirty="0">
                  <a:hlinkClick r:id="rId11"/>
                </a:rPr>
                <a:t>[3]</a:t>
              </a:r>
              <a:r>
                <a:rPr lang="ko-KR" altLang="en-US" dirty="0"/>
                <a:t> </a:t>
              </a:r>
              <a:r>
                <a:rPr lang="en-US" altLang="ko-KR" dirty="0"/>
                <a:t>1997</a:t>
              </a:r>
              <a:r>
                <a:rPr lang="ko-KR" altLang="en-US" dirty="0"/>
                <a:t>년 </a:t>
              </a:r>
              <a:r>
                <a:rPr lang="ko-KR" altLang="en-US" dirty="0" err="1">
                  <a:hlinkClick r:id="rId12" tooltip="데니스 스티븐슨 (없는 문서)"/>
                </a:rPr>
                <a:t>데니스</a:t>
              </a:r>
              <a:r>
                <a:rPr lang="ko-KR" altLang="en-US" dirty="0">
                  <a:hlinkClick r:id="rId12" tooltip="데니스 스티븐슨 (없는 문서)"/>
                </a:rPr>
                <a:t> </a:t>
              </a:r>
              <a:r>
                <a:rPr lang="ko-KR" altLang="en-US" dirty="0" err="1">
                  <a:hlinkClick r:id="rId12" tooltip="데니스 스티븐슨 (없는 문서)"/>
                </a:rPr>
                <a:t>스티븐슨</a:t>
              </a:r>
              <a:r>
                <a:rPr lang="ko-KR" altLang="en-US" dirty="0" err="1"/>
                <a:t>이</a:t>
              </a:r>
              <a:r>
                <a:rPr lang="ko-KR" altLang="en-US" dirty="0"/>
                <a:t> 영국 정부의 보고서</a:t>
              </a:r>
              <a:r>
                <a:rPr lang="en-US" altLang="ko-KR" baseline="30000" dirty="0">
                  <a:hlinkClick r:id="rId13"/>
                </a:rPr>
                <a:t>[4]</a:t>
              </a:r>
              <a:r>
                <a:rPr lang="ko-KR" altLang="en-US" dirty="0"/>
                <a:t> </a:t>
              </a:r>
              <a:r>
                <a:rPr lang="en-US" altLang="ko-KR" dirty="0"/>
                <a:t>, 2000</a:t>
              </a:r>
              <a:r>
                <a:rPr lang="ko-KR" altLang="en-US" dirty="0"/>
                <a:t>년에는 </a:t>
              </a:r>
              <a:r>
                <a:rPr lang="ko-KR" altLang="en-US" dirty="0">
                  <a:hlinkClick r:id="rId14" tooltip="잉글랜드"/>
                </a:rPr>
                <a:t>잉글랜드</a:t>
              </a:r>
              <a:r>
                <a:rPr lang="en-US" altLang="ko-KR" dirty="0"/>
                <a:t>, </a:t>
              </a:r>
              <a:r>
                <a:rPr lang="ko-KR" altLang="en-US" dirty="0">
                  <a:hlinkClick r:id="rId15" tooltip="웨일스"/>
                </a:rPr>
                <a:t>웨일스</a:t>
              </a:r>
              <a:r>
                <a:rPr lang="en-US" altLang="ko-KR" dirty="0"/>
                <a:t>, </a:t>
              </a:r>
              <a:r>
                <a:rPr lang="ko-KR" altLang="en-US" dirty="0">
                  <a:hlinkClick r:id="rId16" tooltip="북아일랜드"/>
                </a:rPr>
                <a:t>북아일랜드</a:t>
              </a:r>
              <a:r>
                <a:rPr lang="ko-KR" altLang="en-US" dirty="0"/>
                <a:t>의 개정된 내셔널 커리큘럼에 이 용어를 사용하면서 유명해졌다</a:t>
              </a:r>
              <a:r>
                <a:rPr lang="en-US" altLang="ko-KR" dirty="0"/>
                <a:t>. 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B6903F9-2411-49B1-BA8B-969A14431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264" y="1484784"/>
              <a:ext cx="3381375" cy="412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65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92DDE47-866F-4BC7-B5F8-CFBB35F6C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85087D-4E3F-40FC-BE64-453DD4F9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DB448-653D-4D69-A4FD-9363A3832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000800"/>
            <a:ext cx="545266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E862941-3DF2-4D9D-BC9B-D904AD46C5CB}"/>
              </a:ext>
            </a:extLst>
          </p:cNvPr>
          <p:cNvSpPr txBox="1">
            <a:spLocks/>
          </p:cNvSpPr>
          <p:nvPr/>
        </p:nvSpPr>
        <p:spPr bwMode="auto">
          <a:xfrm>
            <a:off x="431371" y="1000800"/>
            <a:ext cx="11329259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SzPct val="90000"/>
              <a:buFont typeface="Webdings" pitchFamily="18" charset="2"/>
              <a:buChar char="="/>
              <a:defRPr kumimoji="1" lang="ko-KR" altLang="en-US" sz="2400" b="1" dirty="0" smtClean="0">
                <a:solidFill>
                  <a:srgbClr val="000099"/>
                </a:solidFill>
                <a:latin typeface="Candara" panose="020E0502030303020204" pitchFamily="34" charset="0"/>
                <a:ea typeface="맑은 고딕" pitchFamily="50" charset="-127"/>
                <a:cs typeface="Times New Roman" pitchFamily="18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8080"/>
              </a:buClr>
              <a:buSzPct val="70000"/>
              <a:buFont typeface="Wingdings" pitchFamily="2" charset="2"/>
              <a:buChar char="n"/>
              <a:defRPr kumimoji="1" sz="2200">
                <a:solidFill>
                  <a:schemeClr val="tx1"/>
                </a:solidFill>
                <a:latin typeface="Candara" panose="020E0502030303020204" pitchFamily="34" charset="0"/>
                <a:ea typeface="맑은 고딕" pitchFamily="50" charset="-127"/>
                <a:cs typeface="Times New Roman" pitchFamily="18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SzPct val="80000"/>
              <a:buFont typeface="Wingdings 3" pitchFamily="18" charset="2"/>
              <a:buChar char=""/>
              <a:defRPr kumimoji="1" sz="1800">
                <a:solidFill>
                  <a:schemeClr val="tx1"/>
                </a:solidFill>
                <a:latin typeface="Candara" panose="020E0502030303020204" pitchFamily="34" charset="0"/>
                <a:ea typeface="맑은 고딕" pitchFamily="50" charset="-127"/>
                <a:cs typeface="Times New Roman" pitchFamily="18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•"/>
              <a:defRPr kumimoji="1" sz="1600">
                <a:solidFill>
                  <a:schemeClr val="tx1"/>
                </a:solidFill>
                <a:latin typeface="Candara" panose="020E0502030303020204" pitchFamily="34" charset="0"/>
                <a:ea typeface="맑은 고딕" pitchFamily="50" charset="-127"/>
                <a:cs typeface="Times New Roman" pitchFamily="18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­"/>
              <a:defRPr kumimoji="1" sz="1400">
                <a:solidFill>
                  <a:schemeClr val="tx1"/>
                </a:solidFill>
                <a:latin typeface="Candara" panose="020E0502030303020204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­"/>
              <a:defRPr kumimoji="1" sz="1300">
                <a:solidFill>
                  <a:schemeClr val="tx1"/>
                </a:solidFill>
                <a:latin typeface="Helvetica" pitchFamily="34" charset="0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­"/>
              <a:defRPr kumimoji="1" sz="1300">
                <a:solidFill>
                  <a:schemeClr val="tx1"/>
                </a:solidFill>
                <a:latin typeface="Helvetica" pitchFamily="34" charset="0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­"/>
              <a:defRPr kumimoji="1" sz="1300">
                <a:solidFill>
                  <a:schemeClr val="tx1"/>
                </a:solidFill>
                <a:latin typeface="Helvetica" pitchFamily="34" charset="0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­"/>
              <a:defRPr kumimoji="1" sz="1300">
                <a:solidFill>
                  <a:schemeClr val="tx1"/>
                </a:solidFill>
                <a:latin typeface="Helvetica" pitchFamily="34" charset="0"/>
                <a:ea typeface="+mn-ea"/>
              </a:defRPr>
            </a:lvl9pPr>
          </a:lstStyle>
          <a:p>
            <a:r>
              <a:rPr lang="ko-KR" altLang="en-US" kern="0" dirty="0"/>
              <a:t>통신</a:t>
            </a:r>
            <a:r>
              <a:rPr lang="en-US" altLang="ko-KR" kern="0" dirty="0"/>
              <a:t>?</a:t>
            </a:r>
            <a:endParaRPr lang="ko-KR" altLang="en-US" kern="0" dirty="0"/>
          </a:p>
          <a:p>
            <a:endParaRPr lang="ko-KR" altLang="en-US" kern="0" dirty="0"/>
          </a:p>
        </p:txBody>
      </p:sp>
      <p:pic>
        <p:nvPicPr>
          <p:cNvPr id="4" name="Lighting of the Beacons - The Lord of the Rings_ The Return of the King [72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800" y="1556792"/>
            <a:ext cx="11328400" cy="472598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 소개</a:t>
            </a:r>
          </a:p>
        </p:txBody>
      </p:sp>
    </p:spTree>
    <p:extLst>
      <p:ext uri="{BB962C8B-B14F-4D97-AF65-F5344CB8AC3E}">
        <p14:creationId xmlns:p14="http://schemas.microsoft.com/office/powerpoint/2010/main" val="351242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세대</a:t>
            </a:r>
            <a:r>
              <a:rPr lang="en-US" altLang="ko-KR" dirty="0"/>
              <a:t>: </a:t>
            </a:r>
            <a:r>
              <a:rPr lang="ko-KR" altLang="en-US" dirty="0"/>
              <a:t>아날로그 통신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현대 무선 통신의 역사</a:t>
            </a:r>
          </a:p>
        </p:txBody>
      </p:sp>
      <p:pic>
        <p:nvPicPr>
          <p:cNvPr id="4" name="1980s Motorola DynaTAC Promotional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376" y="1844824"/>
            <a:ext cx="4512501" cy="33843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196752"/>
            <a:ext cx="3481524" cy="3481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82" y="4075416"/>
            <a:ext cx="4102343" cy="23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4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세대</a:t>
            </a:r>
            <a:r>
              <a:rPr lang="en-US" altLang="ko-KR" dirty="0"/>
              <a:t>: </a:t>
            </a:r>
            <a:r>
              <a:rPr lang="ko-KR" altLang="en-US" dirty="0"/>
              <a:t>디지털 시대 개막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현대 무선 통신의 역사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675" y="1075988"/>
            <a:ext cx="4876800" cy="2867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87" y="4653136"/>
            <a:ext cx="2533650" cy="166687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 bwMode="auto">
          <a:xfrm rot="6746067">
            <a:off x="5641131" y="4049749"/>
            <a:ext cx="675728" cy="558498"/>
          </a:xfrm>
          <a:prstGeom prst="rightArrow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22353"/>
                  <a:invGamma/>
                </a:schemeClr>
              </a:gs>
            </a:gsLst>
            <a:path path="rect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097" y="4582280"/>
            <a:ext cx="3122738" cy="180858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 bwMode="auto">
          <a:xfrm rot="3783117">
            <a:off x="8221425" y="3961939"/>
            <a:ext cx="675728" cy="558498"/>
          </a:xfrm>
          <a:prstGeom prst="rightArrow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22353"/>
                  <a:invGamma/>
                </a:schemeClr>
              </a:gs>
            </a:gsLst>
            <a:path path="rect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6" y="1676813"/>
            <a:ext cx="943351" cy="4340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4" r="10133"/>
          <a:stretch/>
        </p:blipFill>
        <p:spPr>
          <a:xfrm>
            <a:off x="1950012" y="3260791"/>
            <a:ext cx="1853732" cy="23975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42891" y="1988840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디지털 </a:t>
            </a:r>
            <a:endParaRPr lang="en-US" altLang="ko-KR" sz="3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3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시대</a:t>
            </a:r>
          </a:p>
        </p:txBody>
      </p:sp>
    </p:spTree>
    <p:extLst>
      <p:ext uri="{BB962C8B-B14F-4D97-AF65-F5344CB8AC3E}">
        <p14:creationId xmlns:p14="http://schemas.microsoft.com/office/powerpoint/2010/main" val="33646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세대</a:t>
            </a:r>
            <a:r>
              <a:rPr lang="en-US" altLang="ko-KR" dirty="0"/>
              <a:t>: </a:t>
            </a:r>
            <a:r>
              <a:rPr lang="ko-KR" altLang="en-US" dirty="0"/>
              <a:t>스마트폰의 시작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현대 무선 통신의 역사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708920"/>
            <a:ext cx="2959359" cy="23372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518659"/>
            <a:ext cx="3304896" cy="4436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1157285"/>
            <a:ext cx="2232248" cy="27202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4221088"/>
            <a:ext cx="2790948" cy="21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3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세대</a:t>
            </a:r>
            <a:r>
              <a:rPr lang="en-US" altLang="ko-KR" dirty="0"/>
              <a:t>: </a:t>
            </a:r>
            <a:r>
              <a:rPr lang="ko-KR" altLang="en-US" dirty="0"/>
              <a:t>본격 무선 데이터 시대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현대 무선 통신의 역사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060848"/>
            <a:ext cx="4455849" cy="4046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1196752"/>
            <a:ext cx="5644220" cy="25202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912" y="3912984"/>
            <a:ext cx="5540220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세대</a:t>
            </a:r>
            <a:r>
              <a:rPr lang="en-US" altLang="ko-KR" dirty="0"/>
              <a:t>: </a:t>
            </a:r>
            <a:r>
              <a:rPr lang="ko-KR" altLang="en-US" dirty="0"/>
              <a:t>통신 방식의 다양화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현대 무선 통신의 역사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" y="1844824"/>
            <a:ext cx="5194805" cy="38996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76" y="1484784"/>
            <a:ext cx="6191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1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340730-53F6-485E-96E2-0500F0790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AI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ㆍ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IoT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맛보기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991B73-9A4F-4F96-BFB6-AE06BB3A0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4EA8D98-E734-4F40-A518-E5A0630118F5}"/>
              </a:ext>
            </a:extLst>
          </p:cNvPr>
          <p:cNvSpPr/>
          <p:nvPr/>
        </p:nvSpPr>
        <p:spPr bwMode="auto">
          <a:xfrm>
            <a:off x="1739549" y="1484784"/>
            <a:ext cx="3456384" cy="151216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굴림" pitchFamily="50" charset="-127"/>
              </a:rPr>
              <a:t>S/W</a:t>
            </a:r>
            <a:endParaRPr kumimoji="0" lang="ko-KR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908B74E-C59B-4B23-9916-CB4B154C4B44}"/>
              </a:ext>
            </a:extLst>
          </p:cNvPr>
          <p:cNvSpPr/>
          <p:nvPr/>
        </p:nvSpPr>
        <p:spPr bwMode="auto">
          <a:xfrm>
            <a:off x="1739549" y="5033248"/>
            <a:ext cx="3456384" cy="151216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z="3200" b="1" dirty="0">
                <a:solidFill>
                  <a:prstClr val="white"/>
                </a:solidFill>
                <a:latin typeface="Times New Roman" pitchFamily="18" charset="0"/>
                <a:ea typeface="굴림" pitchFamily="50" charset="-127"/>
              </a:rPr>
              <a:t>H/W</a:t>
            </a:r>
            <a:endParaRPr lang="ko-KR" altLang="en-US" sz="3200" b="1" dirty="0">
              <a:solidFill>
                <a:prstClr val="white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EB41E25A-EC72-45A6-8C43-B7CC53EEC157}"/>
              </a:ext>
            </a:extLst>
          </p:cNvPr>
          <p:cNvSpPr/>
          <p:nvPr/>
        </p:nvSpPr>
        <p:spPr bwMode="auto">
          <a:xfrm>
            <a:off x="2855673" y="3305933"/>
            <a:ext cx="1224136" cy="1224136"/>
          </a:xfrm>
          <a:prstGeom prst="plu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굴림" pitchFamily="50" charset="-127"/>
              </a:rPr>
              <a:t>통신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C2AD15C-A2B2-40FB-94AE-A68B10E804D5}"/>
              </a:ext>
            </a:extLst>
          </p:cNvPr>
          <p:cNvSpPr/>
          <p:nvPr/>
        </p:nvSpPr>
        <p:spPr bwMode="auto">
          <a:xfrm flipH="1">
            <a:off x="5685623" y="1988840"/>
            <a:ext cx="1008112" cy="43204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FCAFEF2-49FB-4243-B7B3-073C1D549929}"/>
              </a:ext>
            </a:extLst>
          </p:cNvPr>
          <p:cNvSpPr/>
          <p:nvPr/>
        </p:nvSpPr>
        <p:spPr bwMode="auto">
          <a:xfrm flipH="1">
            <a:off x="5657136" y="3701977"/>
            <a:ext cx="1008112" cy="43204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5AD4278-399B-499D-8D83-762DBE5AECDA}"/>
              </a:ext>
            </a:extLst>
          </p:cNvPr>
          <p:cNvSpPr/>
          <p:nvPr/>
        </p:nvSpPr>
        <p:spPr bwMode="auto">
          <a:xfrm flipH="1">
            <a:off x="5685623" y="5573308"/>
            <a:ext cx="1008112" cy="43204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DEB4F-C05B-4C84-9D42-68D2EBD5BD91}"/>
              </a:ext>
            </a:extLst>
          </p:cNvPr>
          <p:cNvSpPr txBox="1"/>
          <p:nvPr/>
        </p:nvSpPr>
        <p:spPr>
          <a:xfrm>
            <a:off x="6940945" y="1789365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코딩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(C, Python)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F836A5-1FF3-4652-B8FC-5D848E620947}"/>
              </a:ext>
            </a:extLst>
          </p:cNvPr>
          <p:cNvSpPr txBox="1"/>
          <p:nvPr/>
        </p:nvSpPr>
        <p:spPr>
          <a:xfrm>
            <a:off x="8807009" y="1786734"/>
            <a:ext cx="2783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AI</a:t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딥러닝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5438A-1A99-4E03-9470-8C432634A8FC}"/>
              </a:ext>
            </a:extLst>
          </p:cNvPr>
          <p:cNvSpPr txBox="1"/>
          <p:nvPr/>
        </p:nvSpPr>
        <p:spPr>
          <a:xfrm>
            <a:off x="6860787" y="3518428"/>
            <a:ext cx="1901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통신 이론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(3G, 4G, 5G)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D552E-AD84-40B4-85BF-549430943C3A}"/>
              </a:ext>
            </a:extLst>
          </p:cNvPr>
          <p:cNvSpPr txBox="1"/>
          <p:nvPr/>
        </p:nvSpPr>
        <p:spPr>
          <a:xfrm>
            <a:off x="8813260" y="3515797"/>
            <a:ext cx="278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인터넷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AWS)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91E6A-7758-4548-88B7-DF8F0DFBBED1}"/>
              </a:ext>
            </a:extLst>
          </p:cNvPr>
          <p:cNvSpPr txBox="1"/>
          <p:nvPr/>
        </p:nvSpPr>
        <p:spPr>
          <a:xfrm>
            <a:off x="6765736" y="5244860"/>
            <a:ext cx="2091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임베디드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아두이노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라즈베리파이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A3D1D-1400-429F-9DA3-E7771325546F}"/>
              </a:ext>
            </a:extLst>
          </p:cNvPr>
          <p:cNvSpPr txBox="1"/>
          <p:nvPr/>
        </p:nvSpPr>
        <p:spPr>
          <a:xfrm>
            <a:off x="8879017" y="5559623"/>
            <a:ext cx="278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아날로그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디지털</a:t>
            </a:r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7B16F296-85E8-4F50-A49D-ED427D41EFDF}"/>
              </a:ext>
            </a:extLst>
          </p:cNvPr>
          <p:cNvSpPr/>
          <p:nvPr/>
        </p:nvSpPr>
        <p:spPr bwMode="auto">
          <a:xfrm>
            <a:off x="911424" y="1696483"/>
            <a:ext cx="759189" cy="4608512"/>
          </a:xfrm>
          <a:prstGeom prst="leftBrace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51661-F2DE-4704-A3E7-5C46F3A61A89}"/>
              </a:ext>
            </a:extLst>
          </p:cNvPr>
          <p:cNvSpPr txBox="1"/>
          <p:nvPr/>
        </p:nvSpPr>
        <p:spPr>
          <a:xfrm>
            <a:off x="79921" y="3759423"/>
            <a:ext cx="97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IoT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교수 소개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509904"/>
              </p:ext>
            </p:extLst>
          </p:nvPr>
        </p:nvGraphicFramePr>
        <p:xfrm>
          <a:off x="479376" y="1000800"/>
          <a:ext cx="7440826" cy="5297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0841">
                  <a:extLst>
                    <a:ext uri="{9D8B030D-6E8A-4147-A177-3AD203B41FA5}">
                      <a16:colId xmlns:a16="http://schemas.microsoft.com/office/drawing/2014/main" val="274893963"/>
                    </a:ext>
                  </a:extLst>
                </a:gridCol>
                <a:gridCol w="5869985">
                  <a:extLst>
                    <a:ext uri="{9D8B030D-6E8A-4147-A177-3AD203B41FA5}">
                      <a16:colId xmlns:a16="http://schemas.microsoft.com/office/drawing/2014/main" val="3401541786"/>
                    </a:ext>
                  </a:extLst>
                </a:gridCol>
              </a:tblGrid>
              <a:tr h="417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조용호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50451"/>
                  </a:ext>
                </a:extLst>
              </a:tr>
              <a:tr h="4173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Yong-Ho Cho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4787"/>
                  </a:ext>
                </a:extLst>
              </a:tr>
              <a:tr h="4173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趙容晧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47732"/>
                  </a:ext>
                </a:extLst>
              </a:tr>
              <a:tr h="2022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분야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 처리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 통신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(LTE, 5G, </a:t>
                      </a:r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WiFi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수중통신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딥러닝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342900" indent="-342900" latinLnBrk="1">
                        <a:buFontTx/>
                        <a:buChar char="-"/>
                      </a:pP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설계 및 구현</a:t>
                      </a:r>
                      <a:endParaRPr lang="en-US" altLang="ko-KR" sz="2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 통신 시스템</a:t>
                      </a: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20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IoT</a:t>
                      </a: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임베디드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시스템</a:t>
                      </a:r>
                      <a:endParaRPr lang="en-US" altLang="ko-KR" sz="2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35973"/>
                  </a:ext>
                </a:extLst>
              </a:tr>
              <a:tr h="2022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1999.3 ~ 2004.2 : KAIST 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 및 전자공학과 학사</a:t>
                      </a:r>
                      <a:endParaRPr lang="en-US" altLang="ko-KR" sz="2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2004.3 ~ 2006.2 : KAIST 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 및 전자공학과 석사</a:t>
                      </a:r>
                      <a:endParaRPr lang="en-US" altLang="ko-KR" sz="2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2006.3 ~ 2013.8 : KAIST 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 및 전자공학과 박사</a:t>
                      </a:r>
                      <a:endParaRPr lang="en-US" altLang="ko-KR" sz="2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2013.9 ~ 2016.2 : 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삼성전자 </a:t>
                      </a: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DMC 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(5G 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테스트베드 개발</a:t>
                      </a: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2016.3 ~ 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   </a:t>
                      </a:r>
                      <a:r>
                        <a:rPr lang="en-US" altLang="ko-KR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호서대학교</a:t>
                      </a:r>
                      <a:endParaRPr lang="en-US" altLang="ko-KR" sz="2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0280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3539"/>
          <a:stretch/>
        </p:blipFill>
        <p:spPr>
          <a:xfrm>
            <a:off x="8184232" y="1052736"/>
            <a:ext cx="3312368" cy="52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540E78-4D5F-4A9F-884D-C286AED6E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</a:t>
            </a:r>
            <a:endParaRPr lang="en-US" altLang="ko-KR" dirty="0"/>
          </a:p>
          <a:p>
            <a:pPr lvl="1"/>
            <a:r>
              <a:rPr lang="ko-KR" altLang="en-US" dirty="0"/>
              <a:t>컴퓨터 작업의 흐름에 따라 프로그램의 명령문을 사용하여 프로그램을 작성하는 일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D6F4181-E9C2-47A8-9DB6-EA1E4F9E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C4997E-5C85-4546-BF96-51D3898DE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988840"/>
            <a:ext cx="5144218" cy="3381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F3640E-23F4-4C0A-ABEA-B6901C41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23" y="2529079"/>
            <a:ext cx="7096244" cy="3944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4B3638-F7C2-4838-A57E-EF6111A2F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099" y="4370562"/>
            <a:ext cx="19431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2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0D4CE7C-DBB4-403D-BDD5-E67AEF9E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맑은 고딕" pitchFamily="50" charset="-127"/>
              </a:rPr>
              <a:t>AI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AFCBD4-6681-4BEE-A43E-67956AA1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F37761-5BE7-4421-BE62-6A84C6DE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463944"/>
            <a:ext cx="11525250" cy="39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7AC7FA6-8D38-4CC0-9769-3B7ED66E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DE52AB-36F8-4DE8-8F7A-65A85628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4C12F1-784B-4826-B116-BE88C47C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6" y="1556792"/>
            <a:ext cx="4762500" cy="476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0BF8D9-B794-4022-B812-C2BF5905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20136" y="1628800"/>
            <a:ext cx="4762500" cy="4762500"/>
          </a:xfrm>
          <a:prstGeom prst="rect">
            <a:avLst/>
          </a:prstGeom>
        </p:spPr>
      </p:pic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979E1028-BD52-4696-AE2D-E24A65399349}"/>
              </a:ext>
            </a:extLst>
          </p:cNvPr>
          <p:cNvSpPr/>
          <p:nvPr/>
        </p:nvSpPr>
        <p:spPr bwMode="auto">
          <a:xfrm>
            <a:off x="5015901" y="3516073"/>
            <a:ext cx="2088232" cy="720080"/>
          </a:xfrm>
          <a:prstGeom prst="leftRightArrow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22353"/>
                  <a:invGamma/>
                </a:schemeClr>
              </a:gs>
            </a:gsLst>
            <a:path path="rect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F04FB-4987-48A5-82D0-7AC0018983AA}"/>
              </a:ext>
            </a:extLst>
          </p:cNvPr>
          <p:cNvSpPr txBox="1"/>
          <p:nvPr/>
        </p:nvSpPr>
        <p:spPr>
          <a:xfrm>
            <a:off x="4882630" y="280818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맑은 고딕" pitchFamily="50" charset="-127"/>
                <a:ea typeface="맑은 고딕" pitchFamily="50" charset="-127"/>
              </a:rPr>
              <a:t>LoRa</a:t>
            </a:r>
            <a:endParaRPr lang="ko-KR" altLang="en-US" sz="4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31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55CFC4-BEDD-4ACE-B01A-47EB6AE7F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임베디드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0BC9BE-8835-4B33-AAE0-2A074BD2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 소개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D5ED44-2CC4-4FE6-9E06-6C5BD65DB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1418000"/>
            <a:ext cx="590465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아두이노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 tooltip="이탈리아어"/>
              </a:rPr>
              <a:t>이탈리아어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it-IT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Arduino </a:t>
            </a:r>
            <a:r>
              <a:rPr kumimoji="0" lang="ko-KR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아르두이노</a:t>
            </a:r>
            <a:r>
              <a:rPr kumimoji="0" lang="it-IT" altLang="ko-KR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kumimoji="0" lang="it-IT" altLang="ko-KR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위키백과:이탈리아어의 한글 표기"/>
              </a:rPr>
              <a:t>*</a:t>
            </a:r>
            <a:r>
              <a:rPr kumimoji="0" lang="it-IT" altLang="ko-KR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</a:t>
            </a:r>
            <a:r>
              <a:rPr kumimoji="0" lang="it-IT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kumimoji="0" lang="ko-KR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 tooltip="오픈 소스"/>
              </a:rPr>
              <a:t>오픈 소스</a:t>
            </a:r>
            <a:r>
              <a:rPr kumimoji="0" lang="ko-KR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기반으로 한 단일 보드 </a:t>
            </a:r>
            <a:r>
              <a:rPr kumimoji="0" lang="ko-KR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 tooltip="마이크로컨트롤러"/>
              </a:rPr>
              <a:t>마이크로컨트롤러</a:t>
            </a:r>
            <a:r>
              <a:rPr kumimoji="0" lang="ko-KR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</a:t>
            </a:r>
            <a:r>
              <a:rPr kumimoji="0" lang="ko-KR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완성된 보드</a:t>
            </a:r>
            <a:r>
              <a:rPr kumimoji="0" lang="it-IT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상품</a:t>
            </a:r>
            <a:r>
              <a:rPr kumimoji="0" lang="it-IT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관련 개발 도구 및 환경을 말한다</a:t>
            </a:r>
            <a:r>
              <a:rPr kumimoji="0" lang="it-IT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1544AE-D5CD-4EE8-8234-141E80957A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71" y="3048000"/>
            <a:ext cx="3810000" cy="381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E3C775-6C0A-4572-860B-5DEE3222454A}"/>
              </a:ext>
            </a:extLst>
          </p:cNvPr>
          <p:cNvSpPr/>
          <p:nvPr/>
        </p:nvSpPr>
        <p:spPr>
          <a:xfrm>
            <a:off x="5958478" y="126876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/>
              <a:t>라즈베리</a:t>
            </a:r>
            <a:r>
              <a:rPr lang="ko-KR" altLang="en-US" b="1" dirty="0"/>
              <a:t> 파이</a:t>
            </a:r>
            <a:r>
              <a:rPr lang="en-US" altLang="ko-KR" dirty="0"/>
              <a:t>(</a:t>
            </a:r>
            <a:r>
              <a:rPr lang="ko-KR" altLang="en-US" dirty="0">
                <a:hlinkClick r:id="rId7" tooltip="영어"/>
              </a:rPr>
              <a:t>영어</a:t>
            </a:r>
            <a:r>
              <a:rPr lang="en-US" altLang="ko-KR" dirty="0"/>
              <a:t>: Raspberry Pi)</a:t>
            </a:r>
            <a:r>
              <a:rPr lang="ko-KR" altLang="en-US" dirty="0"/>
              <a:t>는 </a:t>
            </a:r>
            <a:r>
              <a:rPr lang="ko-KR" altLang="en-US" dirty="0">
                <a:hlinkClick r:id="rId8" tooltip="영국"/>
              </a:rPr>
              <a:t>영국</a:t>
            </a:r>
            <a:r>
              <a:rPr lang="ko-KR" altLang="en-US" dirty="0"/>
              <a:t> </a:t>
            </a:r>
            <a:r>
              <a:rPr lang="ko-KR" altLang="en-US" dirty="0">
                <a:hlinkClick r:id="rId9" tooltip="잉글랜드"/>
              </a:rPr>
              <a:t>잉글랜드</a:t>
            </a:r>
            <a:r>
              <a:rPr lang="ko-KR" altLang="en-US" dirty="0"/>
              <a:t>의 </a:t>
            </a:r>
            <a:r>
              <a:rPr lang="ko-KR" altLang="en-US" b="1" dirty="0" err="1"/>
              <a:t>라즈베리</a:t>
            </a:r>
            <a:r>
              <a:rPr lang="ko-KR" altLang="en-US" dirty="0"/>
              <a:t> 파이 재단이 학교와 개발도상국에서 기초 </a:t>
            </a:r>
            <a:r>
              <a:rPr lang="ko-KR" altLang="en-US" dirty="0">
                <a:hlinkClick r:id="rId10" tooltip="컴퓨터 과학"/>
              </a:rPr>
              <a:t>컴퓨터 과학</a:t>
            </a:r>
            <a:r>
              <a:rPr lang="ko-KR" altLang="en-US" dirty="0"/>
              <a:t>의 교육을 증진시키기 위해 개발한 </a:t>
            </a:r>
            <a:r>
              <a:rPr lang="ko-KR" altLang="en-US" dirty="0">
                <a:hlinkClick r:id="rId11" tooltip="신용카드"/>
              </a:rPr>
              <a:t>신용카드</a:t>
            </a:r>
            <a:r>
              <a:rPr lang="ko-KR" altLang="en-US" dirty="0"/>
              <a:t> 크기의 싱글 보드 컴퓨터이다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6EC54C-E709-4A13-81FD-41E771C2BD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40" y="3475712"/>
            <a:ext cx="4190476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6EC54C-E709-4A13-81FD-41E771C2B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84" y="4149080"/>
            <a:ext cx="1718080" cy="11284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4C12F1-784B-4826-B116-BE88C47C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62" y="1138304"/>
            <a:ext cx="1915924" cy="19159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5048055"/>
            <a:ext cx="1610153" cy="1289745"/>
          </a:xfrm>
          <a:prstGeom prst="rect">
            <a:avLst/>
          </a:prstGeom>
        </p:spPr>
      </p:pic>
      <p:pic>
        <p:nvPicPr>
          <p:cNvPr id="1026" name="Picture 2" descr="라즈베리파이 카메라모듈 V2 (RPI 8MP CAMERA BOARD) - 엘레파츠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61" y="2830187"/>
            <a:ext cx="1637348" cy="163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오른쪽 화살표 22"/>
          <p:cNvSpPr/>
          <p:nvPr/>
        </p:nvSpPr>
        <p:spPr bwMode="auto">
          <a:xfrm rot="1805027">
            <a:off x="1859428" y="4041068"/>
            <a:ext cx="1143934" cy="21602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 bwMode="auto">
          <a:xfrm rot="8916642">
            <a:off x="1901567" y="5173993"/>
            <a:ext cx="1143934" cy="21602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9576" y="3819799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사진 전송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6130" y="542295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실시간 화면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형 설명선 27"/>
          <p:cNvSpPr/>
          <p:nvPr/>
        </p:nvSpPr>
        <p:spPr bwMode="auto">
          <a:xfrm>
            <a:off x="4511824" y="5436836"/>
            <a:ext cx="1988347" cy="779638"/>
          </a:xfrm>
          <a:prstGeom prst="wedgeEllipseCallout">
            <a:avLst>
              <a:gd name="adj1" fmla="val -86088"/>
              <a:gd name="adj2" fmla="val -144698"/>
            </a:avLst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딥러닝을</a:t>
            </a: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통해</a:t>
            </a:r>
            <a:endParaRPr kumimoji="0" lang="en-US" altLang="ko-K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물건 판별</a:t>
            </a:r>
            <a:endParaRPr kumimoji="0" lang="ko-KR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0" name="오른쪽 화살표 29"/>
          <p:cNvSpPr/>
          <p:nvPr/>
        </p:nvSpPr>
        <p:spPr bwMode="auto">
          <a:xfrm rot="16200000">
            <a:off x="3340557" y="3329002"/>
            <a:ext cx="1143934" cy="21602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번개 28"/>
          <p:cNvSpPr/>
          <p:nvPr/>
        </p:nvSpPr>
        <p:spPr bwMode="auto">
          <a:xfrm rot="7014618">
            <a:off x="5442671" y="934552"/>
            <a:ext cx="1130885" cy="1484732"/>
          </a:xfrm>
          <a:prstGeom prst="lightningBolt">
            <a:avLst/>
          </a:prstGeom>
          <a:solidFill>
            <a:srgbClr val="FFFF5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16EC54C-E709-4A13-81FD-41E771C2B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70" y="4108626"/>
            <a:ext cx="1718080" cy="112846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614" y="3987802"/>
            <a:ext cx="1610153" cy="12897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70385" y="436269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실시간 화면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E4C12F1-784B-4826-B116-BE88C47C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06871" y="1138304"/>
            <a:ext cx="1915924" cy="19159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276790" y="198784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데이터 무선 전송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65345" y="3281306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결과데이터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전달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 rot="5400000">
            <a:off x="7492866" y="3294142"/>
            <a:ext cx="1143934" cy="21602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72845" y="323717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전송받은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데이터 전달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9113050" y="4501196"/>
            <a:ext cx="843046" cy="22345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71350" y="532982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클라이언트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92963" y="53298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서버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37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4620DB2-E955-4902-A9B2-907A8980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 smtClean="0"/>
              <a:t>5</a:t>
            </a:r>
            <a:r>
              <a:rPr lang="ko-KR" altLang="en-US" sz="3200" dirty="0" smtClean="0"/>
              <a:t>명씩 </a:t>
            </a:r>
            <a:r>
              <a:rPr lang="ko-KR" altLang="en-US" sz="3200" dirty="0"/>
              <a:t>그룹을 이루어 체험 참여해주세요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원활한 진행을 위해 조교 지시를 잘 따라주세요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궁금한 점이 있으면 언제라도 질문해주세요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288B4C9-DC43-4F28-9C7E-F5FC6E4E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진로 체험</a:t>
            </a:r>
          </a:p>
        </p:txBody>
      </p:sp>
    </p:spTree>
    <p:extLst>
      <p:ext uri="{BB962C8B-B14F-4D97-AF65-F5344CB8AC3E}">
        <p14:creationId xmlns:p14="http://schemas.microsoft.com/office/powerpoint/2010/main" val="15126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BCEB475-6D24-4544-9B8E-DCB427619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69" y="1772816"/>
            <a:ext cx="2472061" cy="3738611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BDE5FEA-8213-4EEF-BF77-C2A33557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33259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/>
              <a:t>자기 주도적인 사람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28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내 것은 내가</a:t>
            </a:r>
            <a:r>
              <a:rPr lang="en-US" altLang="ko-KR" sz="2800" dirty="0">
                <a:solidFill>
                  <a:schemeClr val="tx1"/>
                </a:solidFill>
                <a:sym typeface="Wingdings" panose="05000000000000000000" pitchFamily="2" charset="2"/>
              </a:rPr>
              <a:t>!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하고 싶은 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6" y="2564904"/>
            <a:ext cx="5467393" cy="3041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564904"/>
            <a:ext cx="4618512" cy="30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/>
              <a:t>합리적 비판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2800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왜</a:t>
            </a:r>
            <a:r>
              <a:rPr lang="en-US" altLang="ko-KR" sz="2800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하고 싶은 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29" y="2060848"/>
            <a:ext cx="65055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79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/>
              <a:t>논리적 사고</a:t>
            </a:r>
            <a:endParaRPr lang="en-US" altLang="ko-KR" sz="3200" dirty="0"/>
          </a:p>
          <a:p>
            <a:pPr marL="457200" lvl="1" indent="0">
              <a:buNone/>
            </a:pPr>
            <a:r>
              <a:rPr lang="en-US" altLang="ko-KR" sz="2800" dirty="0">
                <a:sym typeface="Wingdings" panose="05000000000000000000" pitchFamily="2" charset="2"/>
              </a:rPr>
              <a:t> </a:t>
            </a:r>
            <a:r>
              <a:rPr lang="ko-KR" altLang="en-US" sz="2800" dirty="0">
                <a:sym typeface="Wingdings" panose="05000000000000000000" pitchFamily="2" charset="2"/>
              </a:rPr>
              <a:t>설명을 많이 하자</a:t>
            </a:r>
            <a:r>
              <a:rPr lang="en-US" altLang="ko-KR" sz="2800" dirty="0">
                <a:sym typeface="Wingdings" panose="05000000000000000000" pitchFamily="2" charset="2"/>
              </a:rPr>
              <a:t>!</a:t>
            </a:r>
            <a:endParaRPr lang="ko-KR" altLang="en-US" sz="2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하고 싶은 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2204864"/>
            <a:ext cx="6840760" cy="40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G Live Demonstration [72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352" y="2070776"/>
            <a:ext cx="5492009" cy="3089143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교수 소개</a:t>
            </a:r>
          </a:p>
        </p:txBody>
      </p:sp>
      <p:pic>
        <p:nvPicPr>
          <p:cNvPr id="5" name="수중통신 시연영상 (조용호 호서대 교수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7067" y="2072696"/>
            <a:ext cx="5541818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9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pc="-90" dirty="0"/>
              <a:t>기지국 기반 수중 통신망 구축 연구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분야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4096" y="1500084"/>
            <a:ext cx="11904079" cy="4697506"/>
            <a:chOff x="918707" y="7056934"/>
            <a:chExt cx="13237279" cy="4546382"/>
          </a:xfrm>
        </p:grpSpPr>
        <p:pic>
          <p:nvPicPr>
            <p:cNvPr id="5" name="그림 189">
              <a:extLst>
                <a:ext uri="{FF2B5EF4-FFF2-40B4-BE49-F238E27FC236}">
                  <a16:creationId xmlns:a16="http://schemas.microsoft.com/office/drawing/2014/main" id="{87579959-28B0-4C3C-B7CD-BA06ACEFC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5" b="6035"/>
            <a:stretch/>
          </p:blipFill>
          <p:spPr>
            <a:xfrm>
              <a:off x="918707" y="7056934"/>
              <a:ext cx="13237279" cy="454638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</p:pic>
        <p:sp>
          <p:nvSpPr>
            <p:cNvPr id="6" name="사각형: 둥근 모서리 9">
              <a:extLst>
                <a:ext uri="{FF2B5EF4-FFF2-40B4-BE49-F238E27FC236}">
                  <a16:creationId xmlns:a16="http://schemas.microsoft.com/office/drawing/2014/main" id="{80CB4A1E-439A-4314-8D61-0DBF695F7298}"/>
                </a:ext>
              </a:extLst>
            </p:cNvPr>
            <p:cNvSpPr/>
            <p:nvPr/>
          </p:nvSpPr>
          <p:spPr>
            <a:xfrm>
              <a:off x="3390152" y="9524094"/>
              <a:ext cx="1025032" cy="3812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Terrestrial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Base-station</a:t>
              </a: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  <p:cxnSp>
          <p:nvCxnSpPr>
            <p:cNvPr id="7" name="직선 연결선 192">
              <a:extLst>
                <a:ext uri="{FF2B5EF4-FFF2-40B4-BE49-F238E27FC236}">
                  <a16:creationId xmlns:a16="http://schemas.microsoft.com/office/drawing/2014/main" id="{6FAC79AD-B869-457B-B65D-4C75832A16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2139" y="10785550"/>
              <a:ext cx="706471" cy="40345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93">
              <a:extLst>
                <a:ext uri="{FF2B5EF4-FFF2-40B4-BE49-F238E27FC236}">
                  <a16:creationId xmlns:a16="http://schemas.microsoft.com/office/drawing/2014/main" id="{0D231B78-DEE0-4A53-A573-DB6C35BBF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6200" y="9601384"/>
              <a:ext cx="2430282" cy="1225989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94">
              <a:extLst>
                <a:ext uri="{FF2B5EF4-FFF2-40B4-BE49-F238E27FC236}">
                  <a16:creationId xmlns:a16="http://schemas.microsoft.com/office/drawing/2014/main" id="{85C7412D-A5B3-4B23-B569-AE173BCEBD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2675" y="8599027"/>
              <a:ext cx="5449349" cy="516019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95">
              <a:extLst>
                <a:ext uri="{FF2B5EF4-FFF2-40B4-BE49-F238E27FC236}">
                  <a16:creationId xmlns:a16="http://schemas.microsoft.com/office/drawing/2014/main" id="{1C7A2D13-AC0F-4F68-A62A-10AA06687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355" y="7996373"/>
              <a:ext cx="0" cy="946967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96">
              <a:extLst>
                <a:ext uri="{FF2B5EF4-FFF2-40B4-BE49-F238E27FC236}">
                  <a16:creationId xmlns:a16="http://schemas.microsoft.com/office/drawing/2014/main" id="{A3C4312B-B4D8-4B91-B44E-D371E42E1B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759" y="8536399"/>
              <a:ext cx="488125" cy="389953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97">
              <a:extLst>
                <a:ext uri="{FF2B5EF4-FFF2-40B4-BE49-F238E27FC236}">
                  <a16:creationId xmlns:a16="http://schemas.microsoft.com/office/drawing/2014/main" id="{40D02760-939D-4961-8162-A11F9B0B1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2525" y="8459590"/>
              <a:ext cx="562582" cy="480059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0">
              <a:extLst>
                <a:ext uri="{FF2B5EF4-FFF2-40B4-BE49-F238E27FC236}">
                  <a16:creationId xmlns:a16="http://schemas.microsoft.com/office/drawing/2014/main" id="{F4B449DA-404B-4A35-9FE3-07D12F2DC39F}"/>
                </a:ext>
              </a:extLst>
            </p:cNvPr>
            <p:cNvSpPr/>
            <p:nvPr/>
          </p:nvSpPr>
          <p:spPr>
            <a:xfrm>
              <a:off x="1409720" y="9529007"/>
              <a:ext cx="1414870" cy="21383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Hoseo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 University</a:t>
              </a:r>
            </a:p>
          </p:txBody>
        </p:sp>
        <p:sp>
          <p:nvSpPr>
            <p:cNvPr id="14" name="사각형: 둥근 모서리 148">
              <a:extLst>
                <a:ext uri="{FF2B5EF4-FFF2-40B4-BE49-F238E27FC236}">
                  <a16:creationId xmlns:a16="http://schemas.microsoft.com/office/drawing/2014/main" id="{D7C610BD-6A84-468E-BB7F-5EF501AF6182}"/>
                </a:ext>
              </a:extLst>
            </p:cNvPr>
            <p:cNvSpPr/>
            <p:nvPr/>
          </p:nvSpPr>
          <p:spPr>
            <a:xfrm rot="360000">
              <a:off x="4912989" y="8471647"/>
              <a:ext cx="3421288" cy="349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Terrestrial Comm.</a:t>
              </a:r>
            </a:p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(LTE, LTE-M, LTE Cat. M1, NB-</a:t>
              </a:r>
              <a:r>
                <a:rPr lang="en-US" altLang="ko-KR" sz="1200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IoT</a:t>
              </a: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, Lora, VHF, </a:t>
              </a:r>
              <a:r>
                <a:rPr lang="en-US" altLang="ko-KR" sz="1200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etc</a:t>
              </a: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)</a:t>
              </a:r>
              <a:endPara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  <p:sp>
          <p:nvSpPr>
            <p:cNvPr id="15" name="사각형: 둥근 모서리 149">
              <a:extLst>
                <a:ext uri="{FF2B5EF4-FFF2-40B4-BE49-F238E27FC236}">
                  <a16:creationId xmlns:a16="http://schemas.microsoft.com/office/drawing/2014/main" id="{837CB109-D059-49D5-B4BD-C92B000EAE3E}"/>
                </a:ext>
              </a:extLst>
            </p:cNvPr>
            <p:cNvSpPr/>
            <p:nvPr/>
          </p:nvSpPr>
          <p:spPr>
            <a:xfrm>
              <a:off x="1174726" y="7952841"/>
              <a:ext cx="589792" cy="2617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LTE</a:t>
              </a:r>
              <a:endPara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  <p:sp>
          <p:nvSpPr>
            <p:cNvPr id="16" name="사각형: 둥근 모서리 150">
              <a:extLst>
                <a:ext uri="{FF2B5EF4-FFF2-40B4-BE49-F238E27FC236}">
                  <a16:creationId xmlns:a16="http://schemas.microsoft.com/office/drawing/2014/main" id="{F1B25A8E-7ED3-498F-9DED-EBEDEF84F7A9}"/>
                </a:ext>
              </a:extLst>
            </p:cNvPr>
            <p:cNvSpPr/>
            <p:nvPr/>
          </p:nvSpPr>
          <p:spPr>
            <a:xfrm>
              <a:off x="1822258" y="7395795"/>
              <a:ext cx="589792" cy="2617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Wi-Fi</a:t>
              </a:r>
              <a:endPara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  <p:sp>
          <p:nvSpPr>
            <p:cNvPr id="17" name="사각형: 둥근 모서리 151">
              <a:extLst>
                <a:ext uri="{FF2B5EF4-FFF2-40B4-BE49-F238E27FC236}">
                  <a16:creationId xmlns:a16="http://schemas.microsoft.com/office/drawing/2014/main" id="{738E96BB-8680-4B48-A1CA-13F1A735D55E}"/>
                </a:ext>
              </a:extLst>
            </p:cNvPr>
            <p:cNvSpPr/>
            <p:nvPr/>
          </p:nvSpPr>
          <p:spPr>
            <a:xfrm>
              <a:off x="2565320" y="7820389"/>
              <a:ext cx="1310767" cy="2617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IoT</a:t>
              </a: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 Networks </a:t>
              </a:r>
              <a:b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</a:b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(Lora, NB-</a:t>
              </a:r>
              <a:r>
                <a:rPr lang="en-US" altLang="ko-KR" sz="1200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IoT</a:t>
              </a: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, </a:t>
              </a:r>
              <a:r>
                <a:rPr lang="en-US" altLang="ko-KR" sz="1200" b="1" dirty="0" err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etc</a:t>
              </a:r>
              <a:r>
                <a:rPr lang="en-US" altLang="ko-KR" sz="1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)</a:t>
              </a:r>
              <a:endParaRPr lang="ko-KR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  <p:pic>
          <p:nvPicPr>
            <p:cNvPr id="18" name="그림 203">
              <a:extLst>
                <a:ext uri="{FF2B5EF4-FFF2-40B4-BE49-F238E27FC236}">
                  <a16:creationId xmlns:a16="http://schemas.microsoft.com/office/drawing/2014/main" id="{FE5FA9FB-A2D1-4C85-AF3C-995D33DB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327" y="9167486"/>
              <a:ext cx="76872" cy="51330"/>
            </a:xfrm>
            <a:prstGeom prst="rect">
              <a:avLst/>
            </a:prstGeom>
          </p:spPr>
        </p:pic>
        <p:cxnSp>
          <p:nvCxnSpPr>
            <p:cNvPr id="19" name="직선 연결선 204">
              <a:extLst>
                <a:ext uri="{FF2B5EF4-FFF2-40B4-BE49-F238E27FC236}">
                  <a16:creationId xmlns:a16="http://schemas.microsoft.com/office/drawing/2014/main" id="{6EB7737F-6330-43BC-B74A-F5FBFEDD7A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02347" y="9596952"/>
              <a:ext cx="162570" cy="1298661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205">
              <a:extLst>
                <a:ext uri="{FF2B5EF4-FFF2-40B4-BE49-F238E27FC236}">
                  <a16:creationId xmlns:a16="http://schemas.microsoft.com/office/drawing/2014/main" id="{655E0033-DB76-4480-9498-42E4D29047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2688" y="9602861"/>
              <a:ext cx="3799514" cy="1280738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6">
              <a:extLst>
                <a:ext uri="{FF2B5EF4-FFF2-40B4-BE49-F238E27FC236}">
                  <a16:creationId xmlns:a16="http://schemas.microsoft.com/office/drawing/2014/main" id="{89057D83-F9EA-4DAB-A5A9-2BB2985AC4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5858" y="10806714"/>
              <a:ext cx="768430" cy="19181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07">
              <a:extLst>
                <a:ext uri="{FF2B5EF4-FFF2-40B4-BE49-F238E27FC236}">
                  <a16:creationId xmlns:a16="http://schemas.microsoft.com/office/drawing/2014/main" id="{CF65051F-6602-498B-897F-C06F42763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8536" y="10818509"/>
              <a:ext cx="197663" cy="390327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08">
              <a:extLst>
                <a:ext uri="{FF2B5EF4-FFF2-40B4-BE49-F238E27FC236}">
                  <a16:creationId xmlns:a16="http://schemas.microsoft.com/office/drawing/2014/main" id="{72C972B1-7AFE-47D8-B1BE-0135B61C1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0463" y="10893840"/>
              <a:ext cx="734255" cy="147709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09">
              <a:extLst>
                <a:ext uri="{FF2B5EF4-FFF2-40B4-BE49-F238E27FC236}">
                  <a16:creationId xmlns:a16="http://schemas.microsoft.com/office/drawing/2014/main" id="{FDB719DE-0BB8-4572-8007-97E42BE86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1949" y="10722104"/>
              <a:ext cx="421938" cy="165828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10">
              <a:extLst>
                <a:ext uri="{FF2B5EF4-FFF2-40B4-BE49-F238E27FC236}">
                  <a16:creationId xmlns:a16="http://schemas.microsoft.com/office/drawing/2014/main" id="{6EB2E1EA-B572-4049-9F62-10EFC3C43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2291" y="10887932"/>
              <a:ext cx="654832" cy="332051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11">
              <a:extLst>
                <a:ext uri="{FF2B5EF4-FFF2-40B4-BE49-F238E27FC236}">
                  <a16:creationId xmlns:a16="http://schemas.microsoft.com/office/drawing/2014/main" id="{76439D35-7061-4EAC-A992-936F1D7D6638}"/>
                </a:ext>
              </a:extLst>
            </p:cNvPr>
            <p:cNvCxnSpPr>
              <a:cxnSpLocks/>
            </p:cNvCxnSpPr>
            <p:nvPr/>
          </p:nvCxnSpPr>
          <p:spPr>
            <a:xfrm>
              <a:off x="12548269" y="10806692"/>
              <a:ext cx="653591" cy="78286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12">
              <a:extLst>
                <a:ext uri="{FF2B5EF4-FFF2-40B4-BE49-F238E27FC236}">
                  <a16:creationId xmlns:a16="http://schemas.microsoft.com/office/drawing/2014/main" id="{93B32D13-A434-4E16-8C24-17E602F6C25D}"/>
                </a:ext>
              </a:extLst>
            </p:cNvPr>
            <p:cNvCxnSpPr>
              <a:cxnSpLocks/>
            </p:cNvCxnSpPr>
            <p:nvPr/>
          </p:nvCxnSpPr>
          <p:spPr>
            <a:xfrm>
              <a:off x="13212202" y="10883599"/>
              <a:ext cx="755628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13">
              <a:extLst>
                <a:ext uri="{FF2B5EF4-FFF2-40B4-BE49-F238E27FC236}">
                  <a16:creationId xmlns:a16="http://schemas.microsoft.com/office/drawing/2014/main" id="{A4C92ACB-34F9-44C3-8E48-1EB1D1F6E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97818" y="10874638"/>
              <a:ext cx="308179" cy="373705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14">
              <a:extLst>
                <a:ext uri="{FF2B5EF4-FFF2-40B4-BE49-F238E27FC236}">
                  <a16:creationId xmlns:a16="http://schemas.microsoft.com/office/drawing/2014/main" id="{973D654A-9EDF-48E6-86A0-661E47B56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7137" y="10450319"/>
              <a:ext cx="809405" cy="364350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15">
              <a:extLst>
                <a:ext uri="{FF2B5EF4-FFF2-40B4-BE49-F238E27FC236}">
                  <a16:creationId xmlns:a16="http://schemas.microsoft.com/office/drawing/2014/main" id="{F90E56EA-C1FD-4F21-880F-D02A2413CA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1949" y="10724073"/>
              <a:ext cx="1152746" cy="158541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216">
              <a:extLst>
                <a:ext uri="{FF2B5EF4-FFF2-40B4-BE49-F238E27FC236}">
                  <a16:creationId xmlns:a16="http://schemas.microsoft.com/office/drawing/2014/main" id="{2DB65A23-6511-4051-B3B7-A35D7C2C9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8395" y="8596073"/>
              <a:ext cx="1764273" cy="343754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18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863" y="7160038"/>
              <a:ext cx="984672" cy="651024"/>
            </a:xfrm>
            <a:prstGeom prst="rect">
              <a:avLst/>
            </a:prstGeom>
          </p:spPr>
        </p:pic>
        <p:cxnSp>
          <p:nvCxnSpPr>
            <p:cNvPr id="33" name="직선 연결선 187">
              <a:extLst>
                <a:ext uri="{FF2B5EF4-FFF2-40B4-BE49-F238E27FC236}">
                  <a16:creationId xmlns:a16="http://schemas.microsoft.com/office/drawing/2014/main" id="{85C7412D-A5B3-4B23-B569-AE173BCEBD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4476" y="7729121"/>
              <a:ext cx="2557547" cy="1385925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188">
              <a:extLst>
                <a:ext uri="{FF2B5EF4-FFF2-40B4-BE49-F238E27FC236}">
                  <a16:creationId xmlns:a16="http://schemas.microsoft.com/office/drawing/2014/main" id="{85C7412D-A5B3-4B23-B569-AE173BCEB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2668" y="7729774"/>
              <a:ext cx="2871807" cy="874681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148">
              <a:extLst>
                <a:ext uri="{FF2B5EF4-FFF2-40B4-BE49-F238E27FC236}">
                  <a16:creationId xmlns:a16="http://schemas.microsoft.com/office/drawing/2014/main" id="{D7C610BD-6A84-468E-BB7F-5EF501AF6182}"/>
                </a:ext>
              </a:extLst>
            </p:cNvPr>
            <p:cNvSpPr/>
            <p:nvPr/>
          </p:nvSpPr>
          <p:spPr>
            <a:xfrm rot="1779386">
              <a:off x="7118069" y="8048502"/>
              <a:ext cx="1617611" cy="237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Satellite Comm.</a:t>
              </a:r>
              <a:endPara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  <p:sp>
          <p:nvSpPr>
            <p:cNvPr id="36" name="Line Callout 1 35"/>
            <p:cNvSpPr/>
            <p:nvPr/>
          </p:nvSpPr>
          <p:spPr>
            <a:xfrm>
              <a:off x="9831679" y="8666457"/>
              <a:ext cx="993199" cy="794680"/>
            </a:xfrm>
            <a:prstGeom prst="borderCallout1">
              <a:avLst>
                <a:gd name="adj1" fmla="val 52620"/>
                <a:gd name="adj2" fmla="val -25"/>
                <a:gd name="adj3" fmla="val 59762"/>
                <a:gd name="adj4" fmla="val -20687"/>
              </a:avLst>
            </a:prstGeom>
            <a:solidFill>
              <a:srgbClr val="002060"/>
            </a:solidFill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Underwater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Base-station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controller</a:t>
              </a: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(Buoy)</a:t>
              </a: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  <p:sp>
          <p:nvSpPr>
            <p:cNvPr id="37" name="Line Callout 1 36"/>
            <p:cNvSpPr/>
            <p:nvPr/>
          </p:nvSpPr>
          <p:spPr>
            <a:xfrm>
              <a:off x="11389714" y="10867159"/>
              <a:ext cx="687324" cy="431034"/>
            </a:xfrm>
            <a:prstGeom prst="borderCallout1">
              <a:avLst>
                <a:gd name="adj1" fmla="val 52620"/>
                <a:gd name="adj2" fmla="val -25"/>
                <a:gd name="adj3" fmla="val 834"/>
                <a:gd name="adj4" fmla="val -46555"/>
              </a:avLst>
            </a:prstGeom>
            <a:solidFill>
              <a:srgbClr val="002060"/>
            </a:solidFill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Mobile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Node</a:t>
              </a: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  <p:sp>
          <p:nvSpPr>
            <p:cNvPr id="38" name="Line Callout 1 37"/>
            <p:cNvSpPr/>
            <p:nvPr/>
          </p:nvSpPr>
          <p:spPr>
            <a:xfrm>
              <a:off x="7483600" y="11044453"/>
              <a:ext cx="984527" cy="431034"/>
            </a:xfrm>
            <a:prstGeom prst="borderCallout1">
              <a:avLst>
                <a:gd name="adj1" fmla="val 52620"/>
                <a:gd name="adj2" fmla="val -25"/>
                <a:gd name="adj3" fmla="val 13357"/>
                <a:gd name="adj4" fmla="val -37525"/>
              </a:avLst>
            </a:prstGeom>
            <a:solidFill>
              <a:srgbClr val="002060"/>
            </a:solidFill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Underwater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Base station</a:t>
              </a: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  <p:sp>
          <p:nvSpPr>
            <p:cNvPr id="39" name="Line Callout 1 38"/>
            <p:cNvSpPr/>
            <p:nvPr/>
          </p:nvSpPr>
          <p:spPr>
            <a:xfrm>
              <a:off x="4954271" y="11136603"/>
              <a:ext cx="1020845" cy="360737"/>
            </a:xfrm>
            <a:prstGeom prst="borderCallout1">
              <a:avLst>
                <a:gd name="adj1" fmla="val 40298"/>
                <a:gd name="adj2" fmla="val 98571"/>
                <a:gd name="adj3" fmla="val -53735"/>
                <a:gd name="adj4" fmla="val 123662"/>
              </a:avLst>
            </a:prstGeom>
            <a:solidFill>
              <a:srgbClr val="002060"/>
            </a:solidFill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Underwater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  <a:ea typeface="HY헤드라인M" panose="02030600000101010101" pitchFamily="18" charset="-127"/>
                </a:rPr>
                <a:t>Node</a:t>
              </a: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2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pc="-90" dirty="0"/>
              <a:t>기지국 기반 수중 통신망 구축 연구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분야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1" y="2471387"/>
            <a:ext cx="2224672" cy="39202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194" r="1641"/>
          <a:stretch/>
        </p:blipFill>
        <p:spPr>
          <a:xfrm>
            <a:off x="2456397" y="2462781"/>
            <a:ext cx="4263694" cy="392886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 rot="19271570">
            <a:off x="3267128" y="3347651"/>
            <a:ext cx="663063" cy="370645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r="8207"/>
          <a:stretch/>
        </p:blipFill>
        <p:spPr>
          <a:xfrm>
            <a:off x="6983944" y="2465647"/>
            <a:ext cx="2575692" cy="1726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1" r="19444"/>
          <a:stretch/>
        </p:blipFill>
        <p:spPr>
          <a:xfrm>
            <a:off x="9631680" y="2465648"/>
            <a:ext cx="2272145" cy="1726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r="10915"/>
          <a:stretch/>
        </p:blipFill>
        <p:spPr>
          <a:xfrm>
            <a:off x="6983944" y="4496459"/>
            <a:ext cx="2489596" cy="1895186"/>
          </a:xfrm>
          <a:prstGeom prst="rect">
            <a:avLst/>
          </a:prstGeom>
        </p:spPr>
      </p:pic>
      <p:pic>
        <p:nvPicPr>
          <p:cNvPr id="10" name="_x444777096" descr="EMB0000457c095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4665" r="7697"/>
          <a:stretch/>
        </p:blipFill>
        <p:spPr bwMode="auto">
          <a:xfrm>
            <a:off x="9550681" y="4496458"/>
            <a:ext cx="2353144" cy="18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12500" y="1522000"/>
            <a:ext cx="11279124" cy="911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</a:rPr>
              <a:t>날짜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</a:rPr>
              <a:t> : 2017.10.30 ~ 2017.11.03</a:t>
            </a:r>
          </a:p>
          <a:p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</a:rPr>
              <a:t>장소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</a:rPr>
              <a:t>충남 태안</a:t>
            </a:r>
            <a:endParaRPr lang="en-US" altLang="ko-KR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3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5G </a:t>
            </a:r>
            <a:r>
              <a:rPr lang="ko-KR" altLang="en-US" dirty="0"/>
              <a:t>모뎀 개발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분야</a:t>
            </a:r>
          </a:p>
        </p:txBody>
      </p:sp>
      <p:pic>
        <p:nvPicPr>
          <p:cNvPr id="4" name="내용 개체 틀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56728" y="1772816"/>
            <a:ext cx="4112472" cy="411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1744" y="1511635"/>
            <a:ext cx="6634788" cy="497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7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분야</a:t>
            </a: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939" y="1000125"/>
            <a:ext cx="9692121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7989732" y="4005064"/>
            <a:ext cx="1706667" cy="4320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2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5G </a:t>
            </a:r>
            <a:r>
              <a:rPr lang="ko-KR" altLang="en-US" dirty="0"/>
              <a:t>모뎀 개발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분야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61" y="1484784"/>
            <a:ext cx="7912274" cy="24467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4232791"/>
            <a:ext cx="7876309" cy="216546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 bwMode="auto">
          <a:xfrm flipH="1">
            <a:off x="3181372" y="2564904"/>
            <a:ext cx="1704190" cy="1707315"/>
          </a:xfrm>
          <a:prstGeom prst="straightConnector1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22353"/>
                  <a:invGamma/>
                </a:schemeClr>
              </a:gs>
            </a:gsLst>
            <a:path path="rect">
              <a:fillToRect r="100000" b="100000"/>
            </a:path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직선 화살표 연결선 6"/>
          <p:cNvCxnSpPr/>
          <p:nvPr/>
        </p:nvCxnSpPr>
        <p:spPr bwMode="auto">
          <a:xfrm>
            <a:off x="6253714" y="2564904"/>
            <a:ext cx="2164543" cy="1694896"/>
          </a:xfrm>
          <a:prstGeom prst="straightConnector1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22353"/>
                  <a:invGamma/>
                </a:schemeClr>
              </a:gs>
            </a:gsLst>
            <a:path path="rect">
              <a:fillToRect r="100000" b="100000"/>
            </a:path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722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True"/>
  <p:tag name="USEBOLDAMS" val="False"/>
  <p:tag name="DEFAULTDISPLAYSOURCE" val="\documentclass{slides}&#10;\pagestyle{empty}&#10;\usepackage{fancyhdr,indentfirst}&#10;\usepackage{amsfonts,amsmath}&#10;\usepackage{multirow,rotating,picins}&#10;\usepackage{hfont,newlfont}&#10;\usepackage{xmsymbol}&#10;\usepackage{mysymbol}&#10;\pagestyle{empty}&#10;&#10;\begin{document}&#10;&#10;\end{document}"/>
  <p:tag name="TEX2PS" val="latex $(base).tex; dvips -D $(res) -E -o $(base).ps $(base).dvi"/>
  <p:tag name="EXTERNALEDITCOMMAND" val="notepad %"/>
  <p:tag name="GHOSTSCRIPTCOMMAND" val="gswin32c"/>
  <p:tag name="DEFAULTBITMAP" val="png256"/>
  <p:tag name="DEFAULTBLEND" val="False"/>
  <p:tag name="DEFAULTTRANSPARENT" val="True"/>
  <p:tag name="DEFAULTWORKAROUNDTRANSPARENCYBUG" val="False"/>
  <p:tag name="DEFAULTRESOLUTION" val="300"/>
  <p:tag name="DEFAULTMAGNIFICATION" val="1"/>
  <p:tag name="DEFAULTFONTSIZE" val="10"/>
  <p:tag name="DEFAULTWIDTH" val="783"/>
  <p:tag name="DEFAULTHEIGHT" val="400"/>
  <p:tag name="FIRSTFFFFC1B6FFFFBFEBFFFFC8A3@RUV3EBKMVWQLHIXY" val="300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7.327"/>
  <p:tag name="ORIGINALWIDTH" val="2908.136"/>
  <p:tag name="LATEXADDIN" val="\documentclass{article}&#10;\usepackage{amsmath}&#10;\pagestyle{empty}&#10;\begin{document}&#10;\begin{equation*}&#10;\begin{split}&#10;&amp;z_i(n) = \sum_{m = 0}^{N_{ant}-1} \sum_{d = 0}^{D-1} \left| \sum_{k = 0}^{K-1} x_i^*(dK+k) y_m(n+dK+k) \right|^2 \\&#10;&amp;N_{ant} = \mbox{number of Rx. antenna} \\&#10;&amp;D = \mbox{number of segment} \\&#10;&amp;K = 128/D \\&#10;&amp;x_i(k) = \mbox{PSS sequence for }N_{ID}^(2) = i\\&#10;&amp;y_m(k)= \mbox{received signals from \textit{m}-th antenna}&#10;\end{split}&#10;\end{equation*}&#10;\end{document}"/>
  <p:tag name="IGUANATEXSIZE" val="20"/>
  <p:tag name="IGUANATEXCURSOR" val="207"/>
  <p:tag name="TRANSPARENCY" val="True"/>
  <p:tag name="FILENAME" val=""/>
  <p:tag name="LATEXENGINEID" val="0"/>
  <p:tag name="TEMPFOLDER" val="D:\97_Downloads\"/>
  <p:tag name="LATEXFORMHEIGHT" val="357"/>
  <p:tag name="LATEXFORMWIDTH" val="491.2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7.327"/>
  <p:tag name="ORIGINALWIDTH" val="2908.136"/>
  <p:tag name="LATEXADDIN" val="\documentclass{article}&#10;\usepackage{amsmath}&#10;\pagestyle{empty}&#10;\begin{document}&#10;\begin{equation*}&#10;\begin{split}&#10;&amp;z_i(n) = \sum_{m = 0}^{N_{ant}-1} \sum_{d = 0}^{D-1} \left| \sum_{k = 0}^{K-1} x_i^*(dK+k) y_m(n+dK+k) \right|^2 \\&#10;&amp;N_{ant} = \mbox{number of Rx. antenna} \\&#10;&amp;D = \mbox{number of segment} \\&#10;&amp;K = 128/D \\&#10;&amp;x_i(k) = \mbox{PSS sequence for }N_{ID}^(2) = i\\&#10;&amp;y_m(k)= \mbox{received signals from \textit{m}-th antenna}&#10;\end{split}&#10;\end{equation*}&#10;\end{document}"/>
  <p:tag name="IGUANATEXSIZE" val="20"/>
  <p:tag name="IGUANATEXCURSOR" val="207"/>
  <p:tag name="TRANSPARENCY" val="True"/>
  <p:tag name="FILENAME" val=""/>
  <p:tag name="LATEXENGINEID" val="0"/>
  <p:tag name="TEMPFOLDER" val="D:\97_Downloads\"/>
  <p:tag name="LATEXFORMHEIGHT" val="357"/>
  <p:tag name="LATEXFORMWIDTH" val="491.25"/>
  <p:tag name="LATEXFORMWRAP" val="True"/>
  <p:tag name="BITMAPVECTOR" val="0"/>
</p:tagLst>
</file>

<file path=ppt/theme/theme1.xml><?xml version="1.0" encoding="utf-8"?>
<a:theme xmlns:a="http://schemas.openxmlformats.org/drawingml/2006/main" name="1_IPS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_IPSL">
      <a:majorFont>
        <a:latin typeface="Tahoma"/>
        <a:ea typeface="굴림"/>
        <a:cs typeface=""/>
      </a:majorFont>
      <a:minorFont>
        <a:latin typeface="Arial"/>
        <a:ea typeface="굴림"/>
        <a:cs typeface="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hlink"/>
            </a:gs>
            <a:gs pos="100000">
              <a:schemeClr val="hlink">
                <a:gamma/>
                <a:tint val="22353"/>
                <a:invGamma/>
              </a:schemeClr>
            </a:gs>
          </a:gsLst>
          <a:path path="rect">
            <a:fillToRect r="100000" b="100000"/>
          </a:path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gradFill rotWithShape="0">
          <a:gsLst>
            <a:gs pos="0">
              <a:schemeClr val="hlink"/>
            </a:gs>
            <a:gs pos="100000">
              <a:schemeClr val="hlink">
                <a:gamma/>
                <a:tint val="22353"/>
                <a:invGamma/>
              </a:schemeClr>
            </a:gs>
          </a:gsLst>
          <a:path path="rect">
            <a:fillToRect r="100000" b="100000"/>
          </a:path>
        </a:gradFill>
        <a:ln w="9525" cap="flat" cmpd="sng" algn="ctr">
          <a:solidFill>
            <a:schemeClr val="tx1">
              <a:lumMod val="65000"/>
              <a:lumOff val="35000"/>
            </a:schemeClr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1_IPS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PS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PS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PS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PS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PS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PS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PS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PS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PS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PS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PS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82784</TotalTime>
  <Words>753</Words>
  <Application>Microsoft Office PowerPoint</Application>
  <PresentationFormat>와이드스크린</PresentationFormat>
  <Paragraphs>168</Paragraphs>
  <Slides>39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60" baseType="lpstr">
      <vt:lpstr>HY헤드라인M</vt:lpstr>
      <vt:lpstr>Lucida Sans</vt:lpstr>
      <vt:lpstr>굴림</vt:lpstr>
      <vt:lpstr>맑은 고딕</vt:lpstr>
      <vt:lpstr>한컴 고딕</vt:lpstr>
      <vt:lpstr>한컴바탕</vt:lpstr>
      <vt:lpstr>한컴산뜻돋움</vt:lpstr>
      <vt:lpstr>휴먼모음T</vt:lpstr>
      <vt:lpstr>Arial</vt:lpstr>
      <vt:lpstr>Bookman Old Style</vt:lpstr>
      <vt:lpstr>Calibri</vt:lpstr>
      <vt:lpstr>Candara</vt:lpstr>
      <vt:lpstr>Consolas</vt:lpstr>
      <vt:lpstr>Helvetica</vt:lpstr>
      <vt:lpstr>Tahoma</vt:lpstr>
      <vt:lpstr>Times New Roman</vt:lpstr>
      <vt:lpstr>Webdings</vt:lpstr>
      <vt:lpstr>Wingdings</vt:lpstr>
      <vt:lpstr>Wingdings 2</vt:lpstr>
      <vt:lpstr>Wingdings 3</vt:lpstr>
      <vt:lpstr>1_IPSL</vt:lpstr>
      <vt:lpstr>정보통신기술을 이용한 AIㆍIoT 맛보기</vt:lpstr>
      <vt:lpstr>  진행 순서</vt:lpstr>
      <vt:lpstr>교수 소개</vt:lpstr>
      <vt:lpstr>교수 소개</vt:lpstr>
      <vt:lpstr>연구 분야</vt:lpstr>
      <vt:lpstr>연구 분야</vt:lpstr>
      <vt:lpstr>연구 분야</vt:lpstr>
      <vt:lpstr>연구 분야</vt:lpstr>
      <vt:lpstr>연구 분야</vt:lpstr>
      <vt:lpstr>연구 분야</vt:lpstr>
      <vt:lpstr>연구 분야</vt:lpstr>
      <vt:lpstr>연구 분야</vt:lpstr>
      <vt:lpstr>연구 분야</vt:lpstr>
      <vt:lpstr>학과 소개</vt:lpstr>
      <vt:lpstr>학과 소개</vt:lpstr>
      <vt:lpstr>학과 소개</vt:lpstr>
      <vt:lpstr>학과 소개</vt:lpstr>
      <vt:lpstr>학과 소개</vt:lpstr>
      <vt:lpstr>학과 소개</vt:lpstr>
      <vt:lpstr>학과 소개</vt:lpstr>
      <vt:lpstr>진로 체험 소개</vt:lpstr>
      <vt:lpstr>진로 체험 소개</vt:lpstr>
      <vt:lpstr>진로 체험 소개</vt:lpstr>
      <vt:lpstr>현대 무선 통신의 역사</vt:lpstr>
      <vt:lpstr>현대 무선 통신의 역사</vt:lpstr>
      <vt:lpstr>현대 무선 통신의 역사</vt:lpstr>
      <vt:lpstr>현대 무선 통신의 역사</vt:lpstr>
      <vt:lpstr>현대 무선 통신의 역사</vt:lpstr>
      <vt:lpstr>진로 체험 소개</vt:lpstr>
      <vt:lpstr>진로 체험 소개</vt:lpstr>
      <vt:lpstr>진로 체험 소개</vt:lpstr>
      <vt:lpstr>진로 체험 소개</vt:lpstr>
      <vt:lpstr>진로 체험 소개</vt:lpstr>
      <vt:lpstr>진로 체험</vt:lpstr>
      <vt:lpstr>진로 체험</vt:lpstr>
      <vt:lpstr>질의 응답</vt:lpstr>
      <vt:lpstr>하고 싶은 말</vt:lpstr>
      <vt:lpstr>하고 싶은 말</vt:lpstr>
      <vt:lpstr>하고 싶은 말</vt:lpstr>
    </vt:vector>
  </TitlesOfParts>
  <Company>IPSL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YHCHO</dc:creator>
  <cp:lastModifiedBy>김학진</cp:lastModifiedBy>
  <cp:revision>11629</cp:revision>
  <cp:lastPrinted>2013-03-14T02:42:41Z</cp:lastPrinted>
  <dcterms:created xsi:type="dcterms:W3CDTF">2005-05-24T03:55:45Z</dcterms:created>
  <dcterms:modified xsi:type="dcterms:W3CDTF">2020-06-25T12:15:51Z</dcterms:modified>
</cp:coreProperties>
</file>